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56" r:id="rId2"/>
    <p:sldId id="289" r:id="rId3"/>
    <p:sldId id="319" r:id="rId4"/>
    <p:sldId id="291" r:id="rId5"/>
    <p:sldId id="258" r:id="rId6"/>
    <p:sldId id="264" r:id="rId7"/>
    <p:sldId id="265" r:id="rId8"/>
    <p:sldId id="266" r:id="rId9"/>
    <p:sldId id="267" r:id="rId10"/>
    <p:sldId id="292" r:id="rId11"/>
    <p:sldId id="269" r:id="rId12"/>
    <p:sldId id="270" r:id="rId13"/>
    <p:sldId id="294" r:id="rId14"/>
    <p:sldId id="272" r:id="rId15"/>
    <p:sldId id="298" r:id="rId16"/>
    <p:sldId id="295" r:id="rId17"/>
    <p:sldId id="274" r:id="rId18"/>
    <p:sldId id="275" r:id="rId19"/>
    <p:sldId id="276" r:id="rId20"/>
    <p:sldId id="277" r:id="rId21"/>
    <p:sldId id="296" r:id="rId22"/>
    <p:sldId id="279" r:id="rId23"/>
    <p:sldId id="300" r:id="rId24"/>
    <p:sldId id="301" r:id="rId25"/>
    <p:sldId id="299" r:id="rId26"/>
    <p:sldId id="304" r:id="rId27"/>
    <p:sldId id="305" r:id="rId28"/>
    <p:sldId id="306" r:id="rId29"/>
    <p:sldId id="307" r:id="rId30"/>
    <p:sldId id="308" r:id="rId31"/>
    <p:sldId id="309" r:id="rId32"/>
    <p:sldId id="320" r:id="rId33"/>
    <p:sldId id="318" r:id="rId34"/>
    <p:sldId id="310" r:id="rId35"/>
    <p:sldId id="311" r:id="rId36"/>
    <p:sldId id="313" r:id="rId37"/>
    <p:sldId id="316" r:id="rId38"/>
    <p:sldId id="314" r:id="rId39"/>
    <p:sldId id="312" r:id="rId40"/>
    <p:sldId id="260" r:id="rId41"/>
    <p:sldId id="317" r:id="rId42"/>
    <p:sldId id="321" r:id="rId43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B6E5"/>
    <a:srgbClr val="8DB4E3"/>
    <a:srgbClr val="92B573"/>
    <a:srgbClr val="D39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3"/>
    <p:restoredTop sz="70415"/>
  </p:normalViewPr>
  <p:slideViewPr>
    <p:cSldViewPr snapToGrid="0" snapToObjects="1">
      <p:cViewPr varScale="1">
        <p:scale>
          <a:sx n="76" d="100"/>
          <a:sy n="76" d="100"/>
        </p:scale>
        <p:origin x="200" y="1640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session we will focus on modeling. But, in the process,</a:t>
            </a:r>
            <a:r>
              <a:rPr lang="en-US" baseline="0" dirty="0" smtClean="0"/>
              <a:t> we will do a lot more data 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2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mean was</a:t>
            </a:r>
            <a:r>
              <a:rPr lang="en-US" baseline="0" dirty="0" smtClean="0"/>
              <a:t> a special case, because it can be calculated using </a:t>
            </a:r>
            <a:r>
              <a:rPr lang="en-US" i="1" baseline="0" dirty="0" smtClean="0"/>
              <a:t>summarize</a:t>
            </a:r>
            <a:r>
              <a:rPr lang="en-US" i="0" baseline="0" dirty="0" smtClean="0"/>
              <a:t> and not explicitly knowing which order is from which patient. But, to calculate the median (find the mid-point of the observations), we need to be able to assess each patient’s observations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94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Group_by</a:t>
            </a:r>
            <a:r>
              <a:rPr lang="en-US" dirty="0" smtClean="0"/>
              <a:t> is a challenging</a:t>
            </a:r>
            <a:r>
              <a:rPr lang="en-US" baseline="0" dirty="0" smtClean="0"/>
              <a:t> function to master, but </a:t>
            </a:r>
            <a:r>
              <a:rPr lang="en-US" b="1" baseline="0" dirty="0" smtClean="0"/>
              <a:t>extremely</a:t>
            </a:r>
            <a:r>
              <a:rPr lang="en-US" baseline="0" dirty="0" smtClean="0"/>
              <a:t> powerful. It is one of those tools that once you understand how to use, you cannot possibly go back to live without 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idea is simple. I have one big data frame and I want to break the observations up into several groups. Then, I’m going to “look at” those groups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47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83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see that the resulting object</a:t>
            </a:r>
            <a:r>
              <a:rPr lang="en-US" baseline="0" dirty="0" smtClean="0"/>
              <a:t> has 45,002 rows that are broken up into 9,406 groups. Inherently, this means there are 9,406 distinct </a:t>
            </a:r>
            <a:r>
              <a:rPr lang="en-US" baseline="0" dirty="0" err="1" smtClean="0"/>
              <a:t>patient_id</a:t>
            </a:r>
            <a:r>
              <a:rPr lang="en-US" baseline="0" dirty="0" smtClean="0"/>
              <a:t>. Some of these groups will have a single observation. Many of these groups will have more than one observation.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80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are defining each</a:t>
            </a:r>
            <a:r>
              <a:rPr lang="en-US" baseline="0" dirty="0" smtClean="0"/>
              <a:t> group using two variables. So, each group has a unique combination of </a:t>
            </a:r>
            <a:r>
              <a:rPr lang="en-US" baseline="0" dirty="0" err="1" smtClean="0"/>
              <a:t>patient_id</a:t>
            </a:r>
            <a:r>
              <a:rPr lang="en-US" baseline="0" dirty="0" smtClean="0"/>
              <a:t> and department. This data frame has 9,406 distinct </a:t>
            </a:r>
            <a:r>
              <a:rPr lang="en-US" i="1" baseline="0" dirty="0" err="1" smtClean="0"/>
              <a:t>patient_id</a:t>
            </a:r>
            <a:r>
              <a:rPr lang="en-US" baseline="0" dirty="0" err="1" smtClean="0"/>
              <a:t>’s</a:t>
            </a:r>
            <a:r>
              <a:rPr lang="en-US" baseline="0" dirty="0" smtClean="0"/>
              <a:t> and 20 distinct </a:t>
            </a:r>
            <a:r>
              <a:rPr lang="en-US" i="1" baseline="0" dirty="0" smtClean="0"/>
              <a:t>department</a:t>
            </a:r>
            <a:r>
              <a:rPr lang="en-US" i="0" baseline="0" dirty="0" smtClean="0"/>
              <a:t>’s. Theoretically, we could have 9,406 * 20 = 188,120 different groups. But, there are only 10,102 groups. </a:t>
            </a:r>
            <a:r>
              <a:rPr lang="en-US" i="1" baseline="0" dirty="0" err="1" smtClean="0"/>
              <a:t>group_by</a:t>
            </a:r>
            <a:r>
              <a:rPr lang="en-US" i="0" baseline="0" dirty="0" smtClean="0"/>
              <a:t> only includes groups that are present in the data frame. It appears that in our dataset most patients are only seen in a single department, so the vast majority of theoretical </a:t>
            </a:r>
            <a:r>
              <a:rPr lang="en-US" i="0" baseline="0" dirty="0" err="1" smtClean="0"/>
              <a:t>patient_id</a:t>
            </a:r>
            <a:r>
              <a:rPr lang="en-US" i="0" baseline="0" dirty="0" smtClean="0"/>
              <a:t>-department combinations have no observations.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4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like we can apply </a:t>
            </a:r>
            <a:r>
              <a:rPr lang="en-US" i="1" dirty="0" smtClean="0"/>
              <a:t>summarize()</a:t>
            </a:r>
            <a:r>
              <a:rPr lang="en-US" dirty="0" smtClean="0"/>
              <a:t> to a full data</a:t>
            </a:r>
            <a:r>
              <a:rPr lang="en-US" baseline="0" dirty="0" smtClean="0"/>
              <a:t> frame, we can apply </a:t>
            </a:r>
            <a:r>
              <a:rPr lang="en-US" i="1" baseline="0" dirty="0" smtClean="0"/>
              <a:t>summarize()</a:t>
            </a:r>
            <a:r>
              <a:rPr lang="en-US" i="0" baseline="0" dirty="0" smtClean="0"/>
              <a:t> to each group separately.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1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This worked for mean, because we did not need to separate out observations by patient to</a:t>
            </a:r>
            <a:r>
              <a:rPr lang="en-US" baseline="0" dirty="0" smtClean="0"/>
              <a:t> calculate the mean.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4333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Here we are grouping the data frame by </a:t>
            </a:r>
            <a:r>
              <a:rPr lang="en-US" i="1" dirty="0" err="1" smtClean="0"/>
              <a:t>patient_id</a:t>
            </a:r>
            <a:r>
              <a:rPr lang="en-US" i="0" dirty="0" smtClean="0"/>
              <a:t> and then counting the number of observations </a:t>
            </a:r>
            <a:r>
              <a:rPr lang="en-US" i="0" baseline="0" dirty="0" smtClean="0"/>
              <a:t>in each group. Note that the first 5 patients have between 1 and 7 observations.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0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baseline="0" dirty="0" smtClean="0"/>
              <a:t>The final result here is a data frame with the grouping variable and the </a:t>
            </a:r>
            <a:r>
              <a:rPr lang="en-US" i="1" baseline="0" dirty="0" smtClean="0"/>
              <a:t>summarize</a:t>
            </a:r>
            <a:r>
              <a:rPr lang="en-US" i="0" baseline="0" dirty="0" smtClean="0"/>
              <a:t> variables. This data frame is no longer grouped. The </a:t>
            </a:r>
            <a:r>
              <a:rPr lang="en-US" i="1" baseline="0" dirty="0" smtClean="0"/>
              <a:t>summarize</a:t>
            </a:r>
            <a:r>
              <a:rPr lang="en-US" i="0" baseline="0" dirty="0" smtClean="0"/>
              <a:t> function “rolls up” or </a:t>
            </a:r>
            <a:r>
              <a:rPr lang="en-US" i="0" baseline="0" dirty="0" err="1" smtClean="0"/>
              <a:t>undos</a:t>
            </a:r>
            <a:r>
              <a:rPr lang="en-US" i="0" baseline="0" dirty="0" smtClean="0"/>
              <a:t> the grouping by </a:t>
            </a:r>
            <a:r>
              <a:rPr lang="en-US" i="1" baseline="0" dirty="0" err="1" smtClean="0"/>
              <a:t>patient_id</a:t>
            </a:r>
            <a:r>
              <a:rPr lang="en-US" i="0" baseline="0" dirty="0" smtClean="0"/>
              <a:t>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9874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Here</a:t>
            </a:r>
            <a:r>
              <a:rPr lang="en-US" baseline="0" dirty="0" smtClean="0"/>
              <a:t> we are nesting two levels of summarization. This can be confusing, so it is useful to walk through step-by-step. The first summarization is applied to each patient separately (groups separately). The second summarization is applied to the full data frame and summarizes the (patient) summary.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3058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Swap </a:t>
            </a:r>
            <a:r>
              <a:rPr lang="en-US" i="1" dirty="0" smtClean="0"/>
              <a:t>mean</a:t>
            </a:r>
            <a:r>
              <a:rPr lang="en-US" dirty="0" smtClean="0"/>
              <a:t> for </a:t>
            </a:r>
            <a:r>
              <a:rPr lang="en-US" i="1" dirty="0" smtClean="0"/>
              <a:t>median.</a:t>
            </a:r>
            <a:r>
              <a:rPr lang="en-US" i="0" baseline="0" dirty="0" smtClean="0"/>
              <a:t> First, calculate the number of orders per patient. Then calculate the median of those values.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543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Apply a function</a:t>
            </a:r>
            <a:r>
              <a:rPr lang="en-US" baseline="0" dirty="0" smtClean="0"/>
              <a:t> (or functions)</a:t>
            </a:r>
            <a:r>
              <a:rPr lang="en-US" dirty="0" smtClean="0"/>
              <a:t> to all observations of a variable and return a single value, or summary.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911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 focus on `TSH` values, we need to filter the observations.</a:t>
            </a:r>
            <a:r>
              <a:rPr lang="en-US" baseline="0" dirty="0" smtClean="0"/>
              <a:t> The order of observations is critical here. The filter could also be applied after the </a:t>
            </a:r>
            <a:r>
              <a:rPr lang="en-US" baseline="0" dirty="0" err="1" smtClean="0"/>
              <a:t>group_by</a:t>
            </a:r>
            <a:r>
              <a:rPr lang="en-US" baseline="0" dirty="0" smtClean="0"/>
              <a:t>-summarize. But, that would be much less efficient, because it would summarize all tests and then throw out all except for TSH.</a:t>
            </a:r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350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 quantile function ranks values and identifies values at specific percentiles, such</a:t>
            </a:r>
            <a:r>
              <a:rPr lang="en-US" baseline="0" dirty="0" smtClean="0"/>
              <a:t> as the value such that only 5% of values are lower. This is a good way of describing a distribution, or the range of commonly observed results, especially or non-normally distributed variables.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08008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This is tough! We are grouping by department and then by patient. The first summarize counts the number of orders for each department-</a:t>
            </a:r>
            <a:r>
              <a:rPr lang="en-US" dirty="0" err="1" smtClean="0"/>
              <a:t>pt</a:t>
            </a:r>
            <a:r>
              <a:rPr lang="en-US" baseline="0" dirty="0" smtClean="0"/>
              <a:t> combination. After this command the the data frame is still grouped by </a:t>
            </a:r>
            <a:r>
              <a:rPr lang="en-US" i="1" baseline="0" dirty="0" smtClean="0"/>
              <a:t>department</a:t>
            </a:r>
            <a:r>
              <a:rPr lang="en-US" baseline="0" dirty="0" smtClean="0"/>
              <a:t> (the </a:t>
            </a:r>
            <a:r>
              <a:rPr lang="en-US" i="1" baseline="0" dirty="0" err="1" smtClean="0"/>
              <a:t>patient_id</a:t>
            </a:r>
            <a:r>
              <a:rPr lang="en-US" baseline="0" dirty="0" smtClean="0"/>
              <a:t> group got rolled-up).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6250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Finally</a:t>
            </a:r>
            <a:r>
              <a:rPr lang="en-US" baseline="0" dirty="0" smtClean="0"/>
              <a:t>, the second </a:t>
            </a:r>
            <a:r>
              <a:rPr lang="en-US" i="1" baseline="0" dirty="0" smtClean="0"/>
              <a:t>summarize()</a:t>
            </a:r>
            <a:r>
              <a:rPr lang="en-US" baseline="0" dirty="0" smtClean="0"/>
              <a:t> calculates the </a:t>
            </a:r>
            <a:r>
              <a:rPr lang="en-US" i="1" baseline="0" dirty="0" smtClean="0"/>
              <a:t>mean</a:t>
            </a:r>
            <a:r>
              <a:rPr lang="en-US" baseline="0" dirty="0" smtClean="0"/>
              <a:t> </a:t>
            </a:r>
            <a:r>
              <a:rPr lang="en-US" i="1" baseline="0" dirty="0" err="1" smtClean="0"/>
              <a:t>order_count</a:t>
            </a:r>
            <a:r>
              <a:rPr lang="en-US" baseline="0" dirty="0" smtClean="0"/>
              <a:t> across patients separately within each </a:t>
            </a:r>
            <a:r>
              <a:rPr lang="en-US" i="1" baseline="0" dirty="0" smtClean="0"/>
              <a:t>department</a:t>
            </a:r>
            <a:r>
              <a:rPr lang="en-US" baseline="0" dirty="0" smtClean="0"/>
              <a:t> (group). The final result is an ungrouped data frame, because the second </a:t>
            </a:r>
            <a:r>
              <a:rPr lang="en-US" i="1" baseline="0" dirty="0" smtClean="0"/>
              <a:t>summarize()</a:t>
            </a:r>
            <a:r>
              <a:rPr lang="en-US" baseline="0" dirty="0" smtClean="0"/>
              <a:t> rolls up the </a:t>
            </a:r>
            <a:r>
              <a:rPr lang="en-US" i="1" baseline="0" dirty="0" smtClean="0"/>
              <a:t>department </a:t>
            </a:r>
            <a:r>
              <a:rPr lang="en-US" baseline="0" dirty="0" smtClean="0"/>
              <a:t>groups.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690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15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Underlying question: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Is the distribution of the count of orders per patient different in the Internal Medicine and Family Medicine clinics?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Here we calculate</a:t>
            </a:r>
            <a:r>
              <a:rPr lang="en-US" baseline="0" dirty="0" smtClean="0"/>
              <a:t> order counts for all department-</a:t>
            </a:r>
            <a:r>
              <a:rPr lang="en-US" baseline="0" dirty="0" err="1" smtClean="0"/>
              <a:t>patient_id</a:t>
            </a:r>
            <a:r>
              <a:rPr lang="en-US" baseline="0" dirty="0" smtClean="0"/>
              <a:t> combinations and then only keep 2 specific departments. As we said before, this would be more efficient if the </a:t>
            </a:r>
            <a:r>
              <a:rPr lang="en-US" i="1" baseline="0" dirty="0" smtClean="0"/>
              <a:t>filter()</a:t>
            </a:r>
            <a:r>
              <a:rPr lang="en-US" i="0" baseline="0" dirty="0" smtClean="0"/>
              <a:t> were applied before the </a:t>
            </a:r>
            <a:r>
              <a:rPr lang="en-US" i="0" baseline="0" dirty="0" err="1" smtClean="0"/>
              <a:t>group_by</a:t>
            </a:r>
            <a:r>
              <a:rPr lang="en-US" i="0" baseline="0" dirty="0" smtClean="0"/>
              <a:t>()-summarize()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0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baseline="0" dirty="0" smtClean="0"/>
              <a:t>Also, note the use of the function </a:t>
            </a:r>
            <a:r>
              <a:rPr lang="en-US" i="1" baseline="0" dirty="0" smtClean="0"/>
              <a:t>ungroup()</a:t>
            </a:r>
            <a:r>
              <a:rPr lang="en-US" i="0" baseline="0" dirty="0" smtClean="0"/>
              <a:t>. This does what is sounds like. It undoes or rolls up all groups, returning an ungrouped data frame. This is necessary in this code chunk, because </a:t>
            </a:r>
            <a:r>
              <a:rPr lang="en-US" i="1" baseline="0" dirty="0" smtClean="0"/>
              <a:t>summarize()</a:t>
            </a:r>
            <a:r>
              <a:rPr lang="en-US" i="0" baseline="0" dirty="0" smtClean="0"/>
              <a:t> only rolls up a single group (</a:t>
            </a:r>
            <a:r>
              <a:rPr lang="en-US" i="0" baseline="0" dirty="0" err="1" smtClean="0"/>
              <a:t>patient_id</a:t>
            </a:r>
            <a:r>
              <a:rPr lang="en-US" i="0" baseline="0" dirty="0" smtClean="0"/>
              <a:t>). But, we have no need to summarize over departments, so we just </a:t>
            </a:r>
            <a:r>
              <a:rPr lang="en-US" i="1" baseline="0" dirty="0" smtClean="0"/>
              <a:t>ungroup()</a:t>
            </a:r>
            <a:r>
              <a:rPr lang="en-US" i="0" baseline="0" dirty="0" smtClean="0"/>
              <a:t>.</a:t>
            </a:r>
            <a:endParaRPr lang="en-US" dirty="0" smtClean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419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can plot a</a:t>
            </a:r>
            <a:r>
              <a:rPr lang="en-US" baseline="0" dirty="0" smtClean="0"/>
              <a:t> histogram using our </a:t>
            </a:r>
            <a:r>
              <a:rPr lang="en-US" baseline="0" dirty="0" err="1" smtClean="0"/>
              <a:t>ggplot</a:t>
            </a:r>
            <a:r>
              <a:rPr lang="en-US" baseline="0" dirty="0" smtClean="0"/>
              <a:t> skills. Note, here it could be informative to log-scale the axes or plot departments separately.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Order</a:t>
            </a:r>
            <a:r>
              <a:rPr lang="en-US" baseline="0" dirty="0" err="1" smtClean="0"/>
              <a:t>_count</a:t>
            </a:r>
            <a:r>
              <a:rPr lang="en-US" baseline="0" dirty="0" smtClean="0"/>
              <a:t> appears to not be normally distributed. There is a large right or positive skew. We could </a:t>
            </a:r>
            <a:r>
              <a:rPr lang="en-US" dirty="0" smtClean="0"/>
              <a:t>quantify the rightward</a:t>
            </a:r>
            <a:r>
              <a:rPr lang="en-US" baseline="0" dirty="0" smtClean="0"/>
              <a:t> skew in this population using the </a:t>
            </a:r>
            <a:r>
              <a:rPr lang="en-US" i="1" baseline="0" dirty="0" smtClean="0"/>
              <a:t>skew()</a:t>
            </a:r>
            <a:r>
              <a:rPr lang="en-US" baseline="0" dirty="0" smtClean="0"/>
              <a:t> function in the packages `psych` or `e1071`. A right-skewed distribution is very common for count variables, as well as many lab test results for which low values are much more common than higher values.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7690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appeared non-normally distributed</a:t>
            </a:r>
            <a:r>
              <a:rPr lang="en-US" baseline="0" dirty="0" smtClean="0"/>
              <a:t> with a rightward skew, so we see that our mean is higher than our median (as it is shifted right by rarer, high values).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0040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has functions for</a:t>
            </a:r>
            <a:r>
              <a:rPr lang="en-US" baseline="0" dirty="0" smtClean="0"/>
              <a:t> common statistical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8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Mann-Whitney U-test</a:t>
            </a:r>
            <a:r>
              <a:rPr lang="en-US" baseline="0" dirty="0" smtClean="0"/>
              <a:t> or Wilcoxon rank-sum test evaluates the null hypothesis that a randomly sampled value from group 1 is equally likely to be greater than or less than a randomly sampled value from group 2. It tests whether the distribution of values in each group is the same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771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 smtClean="0"/>
              <a:t>Interpretation:</a:t>
            </a:r>
            <a:r>
              <a:rPr lang="en-US" baseline="0" dirty="0" smtClean="0"/>
              <a:t> </a:t>
            </a:r>
            <a:r>
              <a:rPr lang="en-US" dirty="0" smtClean="0"/>
              <a:t>Results do not provide evidence for a difference</a:t>
            </a:r>
            <a:r>
              <a:rPr lang="en-US" baseline="0" dirty="0" smtClean="0"/>
              <a:t> in the number of tests ordered per patient between these two departments. P-value is not significant. Effect size estimate is very low (-4 x10^-5)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5856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Kruskal</a:t>
            </a:r>
            <a:r>
              <a:rPr lang="en-US" dirty="0" smtClean="0"/>
              <a:t>-Wallis test evaluates how likely it is that the distributions</a:t>
            </a:r>
            <a:r>
              <a:rPr lang="en-US" baseline="0" dirty="0" smtClean="0"/>
              <a:t> in the groups originate from the same distribution.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baseline="0" dirty="0" smtClean="0"/>
              <a:t>Interpretation:</a:t>
            </a:r>
            <a:r>
              <a:rPr lang="en-US" baseline="0" dirty="0" smtClean="0"/>
              <a:t> Results suggest the </a:t>
            </a:r>
            <a:r>
              <a:rPr lang="en-US" baseline="0" dirty="0" err="1" smtClean="0"/>
              <a:t>pt</a:t>
            </a:r>
            <a:r>
              <a:rPr lang="en-US" baseline="0" dirty="0" smtClean="0"/>
              <a:t> order counts are differently distributed in at least one of these departments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Note: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 smtClean="0"/>
              <a:t>The `.` is a shortcut to refer to the data frame that is passed by the pipe operator %&gt;%. This `.` is implied in </a:t>
            </a:r>
            <a:r>
              <a:rPr lang="en-US" baseline="0" dirty="0" err="1" smtClean="0"/>
              <a:t>tidyverse</a:t>
            </a:r>
            <a:r>
              <a:rPr lang="en-US" baseline="0" dirty="0" smtClean="0"/>
              <a:t> functions, but needs to be explicitly passed as a value for many other functions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 smtClean="0"/>
              <a:t>The </a:t>
            </a:r>
            <a:r>
              <a:rPr lang="en-US" i="1" baseline="0" dirty="0" smtClean="0"/>
              <a:t>factor</a:t>
            </a:r>
            <a:r>
              <a:rPr lang="en-US" i="0" baseline="0" dirty="0" smtClean="0"/>
              <a:t> function converts the </a:t>
            </a:r>
            <a:r>
              <a:rPr lang="en-US" i="1" baseline="0" dirty="0" smtClean="0"/>
              <a:t>department</a:t>
            </a:r>
            <a:r>
              <a:rPr lang="en-US" i="0" baseline="0" dirty="0" smtClean="0"/>
              <a:t> variable from a character string to a factor. This data type is necessary for the grouping variable in the </a:t>
            </a:r>
            <a:r>
              <a:rPr lang="en-US" i="1" baseline="0" dirty="0" err="1" smtClean="0"/>
              <a:t>kruskal.test</a:t>
            </a:r>
            <a:r>
              <a:rPr lang="en-US" i="0" baseline="0" dirty="0" smtClean="0"/>
              <a:t> function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0" baseline="0" dirty="0" smtClean="0"/>
              <a:t>Would have been more efficient to apply the filter before the </a:t>
            </a:r>
            <a:r>
              <a:rPr lang="en-US" i="0" baseline="0" dirty="0" err="1" smtClean="0"/>
              <a:t>group_by</a:t>
            </a:r>
            <a:r>
              <a:rPr lang="en-US" i="0" baseline="0" dirty="0" smtClean="0"/>
              <a:t>-summarize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028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n()</a:t>
            </a:r>
            <a:r>
              <a:rPr lang="en-US" baseline="0" dirty="0" smtClean="0"/>
              <a:t> returns the number of observations or rows for a data frame.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Note, that to simplify the data frame, we first will select 2 variables and include the first 4 observations.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0786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n_distinct</a:t>
            </a:r>
            <a:r>
              <a:rPr lang="en-US" dirty="0" smtClean="0"/>
              <a:t>() counts the number of distinct,</a:t>
            </a:r>
            <a:r>
              <a:rPr lang="en-US" baseline="0" dirty="0" smtClean="0"/>
              <a:t> or unique, observations. So, while there are 4 rows, there are only 2 distinct </a:t>
            </a:r>
            <a:r>
              <a:rPr lang="en-US" baseline="0" dirty="0" err="1" smtClean="0"/>
              <a:t>patient_id’s</a:t>
            </a:r>
            <a:r>
              <a:rPr lang="en-US" baseline="0" dirty="0" smtClean="0"/>
              <a:t>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520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Since mean is the sum of observations divided by the count</a:t>
            </a:r>
            <a:r>
              <a:rPr lang="en-US" baseline="0" dirty="0" smtClean="0"/>
              <a:t> of the observations, we can calculate means by calculating these individual components and then dividing the sum by the count.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Note, this could also have been done in several steps, in which each step were saved to an object and then that object were passed to the next command.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Notice the variable naming convention used here. We tried to use variable names following </a:t>
            </a:r>
            <a:r>
              <a:rPr lang="en-US" baseline="0" dirty="0" err="1" smtClean="0"/>
              <a:t>tidyverse</a:t>
            </a:r>
            <a:r>
              <a:rPr lang="en-US" baseline="0" dirty="0" smtClean="0"/>
              <a:t> conventions, in which the name fully describes the variable, but is as compact as possible. </a:t>
            </a:r>
            <a:r>
              <a:rPr lang="en-US" i="0" baseline="0" dirty="0" smtClean="0"/>
              <a:t>These are tough! For example, </a:t>
            </a:r>
            <a:r>
              <a:rPr lang="en-US" i="1" baseline="0" dirty="0" err="1" smtClean="0"/>
              <a:t>order_count</a:t>
            </a:r>
            <a:r>
              <a:rPr lang="en-US" i="0" baseline="0" dirty="0" smtClean="0"/>
              <a:t> could be simplified to </a:t>
            </a:r>
            <a:r>
              <a:rPr lang="en-US" i="1" baseline="0" dirty="0" smtClean="0"/>
              <a:t>count</a:t>
            </a:r>
            <a:r>
              <a:rPr lang="en-US" i="0" baseline="0" dirty="0" smtClean="0"/>
              <a:t>, but then it would not be distinguishable from </a:t>
            </a:r>
            <a:r>
              <a:rPr lang="en-US" i="1" baseline="0" dirty="0" err="1" smtClean="0"/>
              <a:t>pt_count</a:t>
            </a:r>
            <a:r>
              <a:rPr lang="en-US" i="0" baseline="0" dirty="0" smtClean="0"/>
              <a:t>. We have added the summarization operation to the end of the variable name (e.g. </a:t>
            </a:r>
            <a:r>
              <a:rPr lang="en-US" i="0" baseline="0" dirty="0" err="1" smtClean="0"/>
              <a:t>xxxxxxxx_mean</a:t>
            </a:r>
            <a:r>
              <a:rPr lang="en-US" i="0" baseline="0" dirty="0" smtClean="0"/>
              <a:t>) so the source quantity comes first, but this could be reversed and placed at the front.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523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</a:t>
            </a:r>
            <a:r>
              <a:rPr lang="en-US" baseline="0" dirty="0" smtClean="0"/>
              <a:t> many native summary functions from base R and </a:t>
            </a:r>
            <a:r>
              <a:rPr lang="en-US" baseline="0" dirty="0" err="1" smtClean="0"/>
              <a:t>dplyr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15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err="1" smtClean="0"/>
              <a:t>result_time</a:t>
            </a:r>
            <a:r>
              <a:rPr lang="en-US" i="0" dirty="0" smtClean="0"/>
              <a:t> is missing for</a:t>
            </a:r>
            <a:r>
              <a:rPr lang="en-US" i="0" baseline="0" dirty="0" smtClean="0"/>
              <a:t> some orders, presumably because the tests were never resulted. Missing data, indicated as </a:t>
            </a:r>
            <a:r>
              <a:rPr lang="en-US" i="1" baseline="0" dirty="0" smtClean="0"/>
              <a:t>NA</a:t>
            </a:r>
            <a:r>
              <a:rPr lang="en-US" i="0" baseline="0" dirty="0" smtClean="0"/>
              <a:t>, can be really important. Ignoring missingness can lead to incorrect interpretation due to implicit bias. Some functions will automatically throw out missing data, and just print a warning, like </a:t>
            </a:r>
            <a:r>
              <a:rPr lang="en-US" i="0" baseline="0" dirty="0" err="1" smtClean="0"/>
              <a:t>ggplot</a:t>
            </a:r>
            <a:r>
              <a:rPr lang="en-US" i="0" baseline="0" dirty="0" smtClean="0"/>
              <a:t> functions. However, others will throw and error or return </a:t>
            </a:r>
            <a:r>
              <a:rPr lang="en-US" i="1" baseline="0" dirty="0" smtClean="0"/>
              <a:t>NA</a:t>
            </a:r>
            <a:r>
              <a:rPr lang="en-US" i="0" baseline="0" dirty="0" smtClean="0"/>
              <a:t>. This can be annoying, because it creates extra work. But, it is a much safer practice, because it forces you to explicitly handle missing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09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 smtClean="0"/>
              <a:t>The </a:t>
            </a:r>
            <a:r>
              <a:rPr lang="en-US" i="1" baseline="0" dirty="0" smtClean="0"/>
              <a:t>first()</a:t>
            </a:r>
            <a:r>
              <a:rPr lang="en-US" baseline="0" dirty="0" smtClean="0"/>
              <a:t> function only returns the correct result here because orders data frame is already sorted by </a:t>
            </a:r>
            <a:r>
              <a:rPr lang="en-US" baseline="0" dirty="0" err="1" smtClean="0"/>
              <a:t>order_time</a:t>
            </a:r>
            <a:r>
              <a:rPr lang="en-US" baseline="0" dirty="0" smtClean="0"/>
              <a:t>, such that the first value is also the minimum values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 smtClean="0"/>
              <a:t>Subtracting </a:t>
            </a:r>
            <a:r>
              <a:rPr lang="en-US" i="1" baseline="0" dirty="0" err="1" smtClean="0"/>
              <a:t>result_time</a:t>
            </a:r>
            <a:r>
              <a:rPr lang="en-US" baseline="0" dirty="0" smtClean="0"/>
              <a:t> from </a:t>
            </a:r>
            <a:r>
              <a:rPr lang="en-US" i="1" baseline="0" dirty="0" err="1" smtClean="0"/>
              <a:t>order_time</a:t>
            </a:r>
            <a:r>
              <a:rPr lang="en-US" baseline="0" dirty="0" smtClean="0"/>
              <a:t> returns a time duration object. This object can be displayed using reasonable units automatically using the </a:t>
            </a:r>
            <a:r>
              <a:rPr lang="en-US" baseline="0" dirty="0" err="1" smtClean="0"/>
              <a:t>lubridate</a:t>
            </a:r>
            <a:r>
              <a:rPr lang="en-US" baseline="0" dirty="0" smtClean="0"/>
              <a:t> function </a:t>
            </a:r>
            <a:r>
              <a:rPr lang="en-US" i="1" baseline="0" dirty="0" err="1" smtClean="0"/>
              <a:t>as.duration</a:t>
            </a:r>
            <a:r>
              <a:rPr lang="en-US" baseline="0" dirty="0" smtClean="0"/>
              <a:t> or specifying particular units using the function </a:t>
            </a:r>
            <a:r>
              <a:rPr lang="en-US" i="1" baseline="0" dirty="0" err="1" smtClean="0"/>
              <a:t>difftime</a:t>
            </a:r>
            <a:r>
              <a:rPr lang="en-US" i="1" baseline="0" dirty="0" smtClean="0"/>
              <a:t>(time1, time2, units=“XXXXX”)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1" dirty="0" smtClean="0"/>
              <a:t>Median</a:t>
            </a:r>
            <a:r>
              <a:rPr lang="en-US" i="0" dirty="0" smtClean="0"/>
              <a:t> function</a:t>
            </a:r>
            <a:r>
              <a:rPr lang="en-US" i="0" baseline="0" dirty="0" smtClean="0"/>
              <a:t> returns </a:t>
            </a:r>
            <a:r>
              <a:rPr lang="en-US" i="1" baseline="0" dirty="0" smtClean="0"/>
              <a:t>NA</a:t>
            </a:r>
            <a:r>
              <a:rPr lang="en-US" i="0" baseline="0" dirty="0" smtClean="0"/>
              <a:t> if any values are missing. This can be handled upstream by filtering out missing values. Or, this can be handled within the function by using the </a:t>
            </a:r>
            <a:r>
              <a:rPr lang="en-US" i="1" baseline="0" dirty="0" err="1" smtClean="0"/>
              <a:t>na.rm</a:t>
            </a:r>
            <a:r>
              <a:rPr lang="en-US" i="1" baseline="0" dirty="0" smtClean="0"/>
              <a:t> = TRUE</a:t>
            </a:r>
            <a:r>
              <a:rPr lang="en-US" i="0" baseline="0" dirty="0" smtClean="0"/>
              <a:t> argument to explicitly tell the function to remove and ignore any missing values. This would also be an issue for the </a:t>
            </a:r>
            <a:r>
              <a:rPr lang="en-US" i="1" baseline="0" dirty="0" smtClean="0"/>
              <a:t>min</a:t>
            </a:r>
            <a:r>
              <a:rPr lang="en-US" i="0" baseline="0" dirty="0" smtClean="0"/>
              <a:t> function, but there is no missingness in </a:t>
            </a:r>
            <a:r>
              <a:rPr lang="en-US" i="1" baseline="0" dirty="0" err="1" smtClean="0"/>
              <a:t>order_time</a:t>
            </a:r>
            <a:r>
              <a:rPr lang="en-US" i="0" baseline="0" dirty="0" smtClean="0"/>
              <a:t> (luckily, all orders have an order time!).</a:t>
            </a:r>
            <a:endParaRPr i="1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41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5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6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0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 Language Primer and Programming Symposium on Data Sciences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5</a:t>
            </a:r>
          </a:p>
          <a:p>
            <a:r>
              <a:rPr lang="en-US" b="1" dirty="0" smtClean="0"/>
              <a:t>Data Understanding: Stats</a:t>
            </a:r>
            <a:endParaRPr lang="en-US" sz="1400" b="1" dirty="0"/>
          </a:p>
          <a:p>
            <a:r>
              <a:rPr lang="en-US" sz="1600" dirty="0"/>
              <a:t>May 6, </a:t>
            </a:r>
            <a:r>
              <a:rPr lang="en-US" sz="1600" dirty="0" smtClean="0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Add onto the code in the above chunk to calculate:</a:t>
            </a:r>
          </a:p>
          <a:p>
            <a:r>
              <a:rPr lang="en-US" dirty="0" smtClean="0"/>
              <a:t>1) Mean count of orders per patient</a:t>
            </a:r>
          </a:p>
          <a:p>
            <a:r>
              <a:rPr lang="en-US" dirty="0" smtClean="0"/>
              <a:t>2) Mean count of orders per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6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3345" y="2315194"/>
            <a:ext cx="11485600" cy="2590771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8" y="2490782"/>
            <a:ext cx="123601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orders_1 &lt;- orders %&gt;%</a:t>
            </a: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           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),</a:t>
            </a: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(department)) %&gt;%</a:t>
            </a: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       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dept_order_count_mean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12026" y="716596"/>
            <a:ext cx="6096000" cy="1384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sz="2800" b="1" dirty="0" smtClean="0"/>
              <a:t>Calculate: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1</a:t>
            </a:r>
            <a:r>
              <a:rPr lang="en-US" sz="2800" dirty="0"/>
              <a:t>) Mean count of orders per patient</a:t>
            </a:r>
          </a:p>
          <a:p>
            <a:r>
              <a:rPr lang="en-US" sz="2800" dirty="0"/>
              <a:t>2) Mean count of orders per department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065" y="5143951"/>
            <a:ext cx="9042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1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69" y="199102"/>
            <a:ext cx="8466829" cy="6459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2" y="1020403"/>
            <a:ext cx="3152173" cy="5373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36026" y="1622323"/>
            <a:ext cx="1858297" cy="2920180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 rot="5400000">
            <a:off x="2323261" y="2522364"/>
            <a:ext cx="5368414" cy="2373712"/>
          </a:xfrm>
          <a:custGeom>
            <a:avLst/>
            <a:gdLst>
              <a:gd name="connsiteX0" fmla="*/ 0 w 5368414"/>
              <a:gd name="connsiteY0" fmla="*/ 2373711 h 2373711"/>
              <a:gd name="connsiteX1" fmla="*/ 593428 w 5368414"/>
              <a:gd name="connsiteY1" fmla="*/ 0 h 2373711"/>
              <a:gd name="connsiteX2" fmla="*/ 4774986 w 5368414"/>
              <a:gd name="connsiteY2" fmla="*/ 0 h 2373711"/>
              <a:gd name="connsiteX3" fmla="*/ 5368414 w 5368414"/>
              <a:gd name="connsiteY3" fmla="*/ 2373711 h 2373711"/>
              <a:gd name="connsiteX4" fmla="*/ 0 w 5368414"/>
              <a:gd name="connsiteY4" fmla="*/ 2373711 h 2373711"/>
              <a:gd name="connsiteX0" fmla="*/ 0 w 5368414"/>
              <a:gd name="connsiteY0" fmla="*/ 2373712 h 2373712"/>
              <a:gd name="connsiteX1" fmla="*/ 593428 w 5368414"/>
              <a:gd name="connsiteY1" fmla="*/ 1 h 2373712"/>
              <a:gd name="connsiteX2" fmla="*/ 3498638 w 5368414"/>
              <a:gd name="connsiteY2" fmla="*/ 0 h 2373712"/>
              <a:gd name="connsiteX3" fmla="*/ 5368414 w 5368414"/>
              <a:gd name="connsiteY3" fmla="*/ 2373712 h 2373712"/>
              <a:gd name="connsiteX4" fmla="*/ 0 w 5368414"/>
              <a:gd name="connsiteY4" fmla="*/ 2373712 h 237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8414" h="2373712">
                <a:moveTo>
                  <a:pt x="0" y="2373712"/>
                </a:moveTo>
                <a:lnTo>
                  <a:pt x="593428" y="1"/>
                </a:lnTo>
                <a:lnTo>
                  <a:pt x="3498638" y="0"/>
                </a:lnTo>
                <a:lnTo>
                  <a:pt x="5368414" y="2373712"/>
                </a:lnTo>
                <a:lnTo>
                  <a:pt x="0" y="237371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4100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 </a:t>
            </a:r>
            <a:r>
              <a:rPr lang="en-US" i="1" dirty="0" smtClean="0"/>
              <a:t>summarize()</a:t>
            </a:r>
            <a:r>
              <a:rPr lang="en-US" dirty="0" smtClean="0"/>
              <a:t> to calculate:</a:t>
            </a:r>
          </a:p>
          <a:p>
            <a:r>
              <a:rPr lang="en-US" dirty="0" smtClean="0"/>
              <a:t>1) The date of the first (or minimum) order</a:t>
            </a:r>
          </a:p>
          <a:p>
            <a:r>
              <a:rPr lang="en-US" dirty="0" smtClean="0"/>
              <a:t>2) The median time difference between </a:t>
            </a:r>
            <a:r>
              <a:rPr lang="en-US" i="1" dirty="0" err="1" smtClean="0"/>
              <a:t>order_time</a:t>
            </a:r>
            <a:r>
              <a:rPr lang="en-US" dirty="0" smtClean="0"/>
              <a:t> and </a:t>
            </a:r>
            <a:r>
              <a:rPr lang="en-US" i="1" dirty="0" err="1" smtClean="0"/>
              <a:t>result_time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*Hint* Refer to help for </a:t>
            </a:r>
            <a:r>
              <a:rPr lang="en-US" i="1" dirty="0" smtClean="0"/>
              <a:t>NA</a:t>
            </a:r>
            <a:r>
              <a:rPr lang="en-US" dirty="0" smtClean="0"/>
              <a:t>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8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933124"/>
            <a:ext cx="11245577" cy="206507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543409" y="3108711"/>
            <a:ext cx="123601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</a:t>
            </a:r>
            <a:endParaRPr lang="en-US" sz="2000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result_time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mr-IN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–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order_time_min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min(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),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order_time_first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first(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), </a:t>
            </a:r>
            <a:endParaRPr lang="en-US" sz="2000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            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result_interval_med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median(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  <a:r>
              <a:rPr lang="en-US" sz="2000" b="1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b="1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na.rm</a:t>
            </a:r>
            <a:r>
              <a:rPr lang="en-US" sz="2000" b="1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TRUE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13849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smtClean="0"/>
              <a:t>Calculate:</a:t>
            </a:r>
          </a:p>
          <a:p>
            <a:r>
              <a:rPr lang="en-US" sz="2800" dirty="0" smtClean="0"/>
              <a:t>1</a:t>
            </a:r>
            <a:r>
              <a:rPr lang="en-US" sz="2800" dirty="0"/>
              <a:t>) The minimum date of the first order</a:t>
            </a:r>
          </a:p>
          <a:p>
            <a:r>
              <a:rPr lang="en-US" sz="2800" dirty="0"/>
              <a:t>2) The median time difference between </a:t>
            </a:r>
            <a:r>
              <a:rPr lang="en-US" sz="2800" dirty="0" err="1"/>
              <a:t>order_time</a:t>
            </a:r>
            <a:r>
              <a:rPr lang="en-US" sz="2800" dirty="0"/>
              <a:t> and </a:t>
            </a:r>
            <a:r>
              <a:rPr lang="en-US" sz="2800" dirty="0" err="1"/>
              <a:t>result_time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779" y="5232367"/>
            <a:ext cx="6667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 dirty="0" smtClean="0"/>
              <a:t>Consider</a:t>
            </a:r>
            <a:r>
              <a:rPr lang="en-US" u="sng" dirty="0"/>
              <a:t>:</a:t>
            </a:r>
            <a:endParaRPr lang="en-US" u="sng" dirty="0" smtClean="0"/>
          </a:p>
          <a:p>
            <a:r>
              <a:rPr lang="en-US" dirty="0" smtClean="0"/>
              <a:t>How would you calculate the median number of orders </a:t>
            </a:r>
            <a:r>
              <a:rPr lang="en-US" dirty="0" smtClean="0"/>
              <a:t>for each patient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5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 smtClean="0">
                <a:solidFill>
                  <a:schemeClr val="tx1"/>
                </a:solidFill>
              </a:rPr>
              <a:t>group_by</a:t>
            </a:r>
            <a:r>
              <a:rPr lang="en-US" sz="5400" dirty="0" smtClean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497319853"/>
              </p:ext>
            </p:extLst>
          </p:nvPr>
        </p:nvGraphicFramePr>
        <p:xfrm>
          <a:off x="1629651" y="2861916"/>
          <a:ext cx="3622445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5811233" y="2941197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Google Shape;154;p18"/>
          <p:cNvGraphicFramePr/>
          <p:nvPr>
            <p:extLst>
              <p:ext uri="{D42A27DB-BD31-4B8C-83A1-F6EECF244321}">
                <p14:modId xmlns:p14="http://schemas.microsoft.com/office/powerpoint/2010/main" val="448415247"/>
              </p:ext>
            </p:extLst>
          </p:nvPr>
        </p:nvGraphicFramePr>
        <p:xfrm>
          <a:off x="7218468" y="2552806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1213" y="686765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9" name="Google Shape;154;p18"/>
          <p:cNvGraphicFramePr/>
          <p:nvPr>
            <p:extLst>
              <p:ext uri="{D42A27DB-BD31-4B8C-83A1-F6EECF244321}">
                <p14:modId xmlns:p14="http://schemas.microsoft.com/office/powerpoint/2010/main" val="994939006"/>
              </p:ext>
            </p:extLst>
          </p:nvPr>
        </p:nvGraphicFramePr>
        <p:xfrm>
          <a:off x="7510605" y="3129289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oogle Shape;154;p18"/>
          <p:cNvGraphicFramePr/>
          <p:nvPr>
            <p:extLst>
              <p:ext uri="{D42A27DB-BD31-4B8C-83A1-F6EECF244321}">
                <p14:modId xmlns:p14="http://schemas.microsoft.com/office/powerpoint/2010/main" val="1632198300"/>
              </p:ext>
            </p:extLst>
          </p:nvPr>
        </p:nvGraphicFramePr>
        <p:xfrm>
          <a:off x="7802743" y="3705772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77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2054" y="712657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 smtClean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645979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704322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variable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8" name="Google Shape;137;p17"/>
          <p:cNvSpPr/>
          <p:nvPr/>
        </p:nvSpPr>
        <p:spPr>
          <a:xfrm>
            <a:off x="3055666" y="3774494"/>
            <a:ext cx="3135583" cy="2033420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  <a:gd name="connsiteX0" fmla="*/ 0 w 2183801"/>
              <a:gd name="connsiteY0" fmla="*/ 1129596 h 2448216"/>
              <a:gd name="connsiteX1" fmla="*/ 263730 w 2183801"/>
              <a:gd name="connsiteY1" fmla="*/ 865866 h 2448216"/>
              <a:gd name="connsiteX2" fmla="*/ 1209057 w 2183801"/>
              <a:gd name="connsiteY2" fmla="*/ 843552 h 2448216"/>
              <a:gd name="connsiteX3" fmla="*/ 1806423 w 2183801"/>
              <a:gd name="connsiteY3" fmla="*/ 0 h 2448216"/>
              <a:gd name="connsiteX4" fmla="*/ 1478117 w 2183801"/>
              <a:gd name="connsiteY4" fmla="*/ 877024 h 2448216"/>
              <a:gd name="connsiteX5" fmla="*/ 1920071 w 2183801"/>
              <a:gd name="connsiteY5" fmla="*/ 865866 h 2448216"/>
              <a:gd name="connsiteX6" fmla="*/ 2183801 w 2183801"/>
              <a:gd name="connsiteY6" fmla="*/ 1129596 h 2448216"/>
              <a:gd name="connsiteX7" fmla="*/ 2183801 w 2183801"/>
              <a:gd name="connsiteY7" fmla="*/ 1129591 h 2448216"/>
              <a:gd name="connsiteX8" fmla="*/ 2183801 w 2183801"/>
              <a:gd name="connsiteY8" fmla="*/ 1129591 h 2448216"/>
              <a:gd name="connsiteX9" fmla="*/ 2183801 w 2183801"/>
              <a:gd name="connsiteY9" fmla="*/ 1525179 h 2448216"/>
              <a:gd name="connsiteX10" fmla="*/ 2183801 w 2183801"/>
              <a:gd name="connsiteY10" fmla="*/ 2184486 h 2448216"/>
              <a:gd name="connsiteX11" fmla="*/ 1920071 w 2183801"/>
              <a:gd name="connsiteY11" fmla="*/ 2448216 h 2448216"/>
              <a:gd name="connsiteX12" fmla="*/ 909917 w 2183801"/>
              <a:gd name="connsiteY12" fmla="*/ 2448216 h 2448216"/>
              <a:gd name="connsiteX13" fmla="*/ 363967 w 2183801"/>
              <a:gd name="connsiteY13" fmla="*/ 2448216 h 2448216"/>
              <a:gd name="connsiteX14" fmla="*/ 363967 w 2183801"/>
              <a:gd name="connsiteY14" fmla="*/ 2448216 h 2448216"/>
              <a:gd name="connsiteX15" fmla="*/ 263730 w 2183801"/>
              <a:gd name="connsiteY15" fmla="*/ 2448216 h 2448216"/>
              <a:gd name="connsiteX16" fmla="*/ 0 w 2183801"/>
              <a:gd name="connsiteY16" fmla="*/ 2184486 h 2448216"/>
              <a:gd name="connsiteX17" fmla="*/ 0 w 2183801"/>
              <a:gd name="connsiteY17" fmla="*/ 1525179 h 2448216"/>
              <a:gd name="connsiteX18" fmla="*/ 0 w 2183801"/>
              <a:gd name="connsiteY18" fmla="*/ 1129591 h 2448216"/>
              <a:gd name="connsiteX19" fmla="*/ 0 w 2183801"/>
              <a:gd name="connsiteY19" fmla="*/ 1129591 h 2448216"/>
              <a:gd name="connsiteX20" fmla="*/ 0 w 2183801"/>
              <a:gd name="connsiteY20" fmla="*/ 1129596 h 244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448216">
                <a:moveTo>
                  <a:pt x="0" y="1129596"/>
                </a:moveTo>
                <a:cubicBezTo>
                  <a:pt x="0" y="983942"/>
                  <a:pt x="118076" y="865866"/>
                  <a:pt x="263730" y="865866"/>
                </a:cubicBezTo>
                <a:lnTo>
                  <a:pt x="1209057" y="843552"/>
                </a:lnTo>
                <a:lnTo>
                  <a:pt x="1806423" y="0"/>
                </a:lnTo>
                <a:lnTo>
                  <a:pt x="1478117" y="877024"/>
                </a:lnTo>
                <a:lnTo>
                  <a:pt x="1920071" y="865866"/>
                </a:lnTo>
                <a:cubicBezTo>
                  <a:pt x="2065725" y="865866"/>
                  <a:pt x="2183801" y="983942"/>
                  <a:pt x="2183801" y="1129596"/>
                </a:cubicBezTo>
                <a:lnTo>
                  <a:pt x="2183801" y="1129591"/>
                </a:lnTo>
                <a:lnTo>
                  <a:pt x="2183801" y="1129591"/>
                </a:lnTo>
                <a:lnTo>
                  <a:pt x="2183801" y="1525179"/>
                </a:lnTo>
                <a:lnTo>
                  <a:pt x="2183801" y="2184486"/>
                </a:lnTo>
                <a:cubicBezTo>
                  <a:pt x="2183801" y="2330140"/>
                  <a:pt x="2065725" y="2448216"/>
                  <a:pt x="1920071" y="2448216"/>
                </a:cubicBezTo>
                <a:lnTo>
                  <a:pt x="909917" y="2448216"/>
                </a:lnTo>
                <a:lnTo>
                  <a:pt x="363967" y="2448216"/>
                </a:lnTo>
                <a:lnTo>
                  <a:pt x="363967" y="2448216"/>
                </a:lnTo>
                <a:lnTo>
                  <a:pt x="263730" y="2448216"/>
                </a:lnTo>
                <a:cubicBezTo>
                  <a:pt x="118076" y="2448216"/>
                  <a:pt x="0" y="2330140"/>
                  <a:pt x="0" y="2184486"/>
                </a:cubicBezTo>
                <a:lnTo>
                  <a:pt x="0" y="1525179"/>
                </a:lnTo>
                <a:lnTo>
                  <a:pt x="0" y="1129591"/>
                </a:lnTo>
                <a:lnTo>
                  <a:pt x="0" y="1129591"/>
                </a:lnTo>
                <a:lnTo>
                  <a:pt x="0" y="112959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9" name="Google Shape;138;p17"/>
          <p:cNvSpPr txBox="1"/>
          <p:nvPr/>
        </p:nvSpPr>
        <p:spPr>
          <a:xfrm>
            <a:off x="3210763" y="4664104"/>
            <a:ext cx="2913812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 smtClea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of variable to group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1072054" y="2075342"/>
            <a:ext cx="1076259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 smtClean="0">
                <a:latin typeface="Calibri"/>
                <a:ea typeface="Calibri"/>
                <a:cs typeface="Calibri"/>
                <a:sym typeface="Calibri"/>
              </a:rPr>
              <a:t>Grouping observations based on a specific </a:t>
            </a:r>
            <a:r>
              <a:rPr lang="en-US" sz="3200" i="1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3200" i="1" dirty="0" smtClean="0">
                <a:latin typeface="Calibri"/>
                <a:ea typeface="Calibri"/>
                <a:cs typeface="Calibri"/>
                <a:sym typeface="Calibri"/>
              </a:rPr>
              <a:t>’s values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49917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 smtClean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271517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30" y="1684817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 smtClean="0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541" y="3909339"/>
            <a:ext cx="6124154" cy="224942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4698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15"/>
          <p:cNvSpPr>
            <a:spLocks noChangeArrowheads="1"/>
          </p:cNvSpPr>
          <p:nvPr/>
        </p:nvSpPr>
        <p:spPr bwMode="auto">
          <a:xfrm>
            <a:off x="671512" y="3064745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ctangle 16"/>
          <p:cNvSpPr>
            <a:spLocks noChangeArrowheads="1"/>
          </p:cNvSpPr>
          <p:nvPr/>
        </p:nvSpPr>
        <p:spPr bwMode="auto">
          <a:xfrm>
            <a:off x="3132137" y="3066332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Line 29"/>
          <p:cNvSpPr>
            <a:spLocks noChangeShapeType="1"/>
          </p:cNvSpPr>
          <p:nvPr/>
        </p:nvSpPr>
        <p:spPr bwMode="auto">
          <a:xfrm>
            <a:off x="671512" y="3739432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671513" y="395288"/>
            <a:ext cx="10848975" cy="606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71513" y="395288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132138" y="395288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671513" y="1069976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132138" y="1069976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671513" y="1744663"/>
            <a:ext cx="2460625" cy="671513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132138" y="1744663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671513" y="2416176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3132138" y="2417763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671513" y="3765551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3132138" y="3767138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671513" y="4440238"/>
            <a:ext cx="2460625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3132138" y="4440238"/>
            <a:ext cx="8388350" cy="673100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671513" y="5113338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3132138" y="5113338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671513" y="5788026"/>
            <a:ext cx="2460625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3132138" y="5788026"/>
            <a:ext cx="8388350" cy="674688"/>
          </a:xfrm>
          <a:prstGeom prst="rect">
            <a:avLst/>
          </a:prstGeom>
          <a:solidFill>
            <a:srgbClr val="E8ED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>
            <a:off x="3132138" y="376238"/>
            <a:ext cx="0" cy="6086475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>
            <a:off x="671513" y="1069976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>
            <a:off x="671513" y="1744663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>
            <a:off x="671513" y="2417763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27"/>
          <p:cNvSpPr>
            <a:spLocks noChangeShapeType="1"/>
          </p:cNvSpPr>
          <p:nvPr/>
        </p:nvSpPr>
        <p:spPr bwMode="auto">
          <a:xfrm>
            <a:off x="671513" y="3092451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>
            <a:off x="671513" y="376713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29"/>
          <p:cNvSpPr>
            <a:spLocks noChangeShapeType="1"/>
          </p:cNvSpPr>
          <p:nvPr/>
        </p:nvSpPr>
        <p:spPr bwMode="auto">
          <a:xfrm>
            <a:off x="671513" y="444023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30"/>
          <p:cNvSpPr>
            <a:spLocks noChangeShapeType="1"/>
          </p:cNvSpPr>
          <p:nvPr/>
        </p:nvSpPr>
        <p:spPr bwMode="auto">
          <a:xfrm>
            <a:off x="671513" y="511333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>
            <a:off x="671513" y="5788026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32"/>
          <p:cNvSpPr>
            <a:spLocks noChangeShapeType="1"/>
          </p:cNvSpPr>
          <p:nvPr/>
        </p:nvSpPr>
        <p:spPr bwMode="auto">
          <a:xfrm>
            <a:off x="671513" y="395288"/>
            <a:ext cx="10848975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3"/>
          <p:cNvSpPr>
            <a:spLocks noChangeArrowheads="1"/>
          </p:cNvSpPr>
          <p:nvPr/>
        </p:nvSpPr>
        <p:spPr bwMode="auto">
          <a:xfrm>
            <a:off x="765176" y="60801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7:00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4"/>
          <p:cNvSpPr>
            <a:spLocks noChangeArrowheads="1"/>
          </p:cNvSpPr>
          <p:nvPr/>
        </p:nvSpPr>
        <p:spPr bwMode="auto">
          <a:xfrm>
            <a:off x="1597026" y="60801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5"/>
          <p:cNvSpPr>
            <a:spLocks noChangeArrowheads="1"/>
          </p:cNvSpPr>
          <p:nvPr/>
        </p:nvSpPr>
        <p:spPr bwMode="auto">
          <a:xfrm>
            <a:off x="1736726" y="60801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8:00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6"/>
          <p:cNvSpPr>
            <a:spLocks noChangeArrowheads="1"/>
          </p:cNvSpPr>
          <p:nvPr/>
        </p:nvSpPr>
        <p:spPr bwMode="auto">
          <a:xfrm>
            <a:off x="3224213" y="608013"/>
            <a:ext cx="15271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BREAKFAST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8"/>
          <p:cNvSpPr>
            <a:spLocks noChangeArrowheads="1"/>
          </p:cNvSpPr>
          <p:nvPr/>
        </p:nvSpPr>
        <p:spPr bwMode="auto">
          <a:xfrm>
            <a:off x="4724401" y="604838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40"/>
          <p:cNvSpPr>
            <a:spLocks noChangeArrowheads="1"/>
          </p:cNvSpPr>
          <p:nvPr/>
        </p:nvSpPr>
        <p:spPr bwMode="auto">
          <a:xfrm>
            <a:off x="6854826" y="604838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41"/>
          <p:cNvSpPr>
            <a:spLocks noChangeArrowheads="1"/>
          </p:cNvSpPr>
          <p:nvPr/>
        </p:nvSpPr>
        <p:spPr bwMode="auto">
          <a:xfrm>
            <a:off x="765176" y="128111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8:00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42"/>
          <p:cNvSpPr>
            <a:spLocks noChangeArrowheads="1"/>
          </p:cNvSpPr>
          <p:nvPr/>
        </p:nvSpPr>
        <p:spPr bwMode="auto">
          <a:xfrm>
            <a:off x="1597026" y="128111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43"/>
          <p:cNvSpPr>
            <a:spLocks noChangeArrowheads="1"/>
          </p:cNvSpPr>
          <p:nvPr/>
        </p:nvSpPr>
        <p:spPr bwMode="auto">
          <a:xfrm>
            <a:off x="1736726" y="128111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8:10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4"/>
          <p:cNvSpPr>
            <a:spLocks noChangeArrowheads="1"/>
          </p:cNvSpPr>
          <p:nvPr/>
        </p:nvSpPr>
        <p:spPr bwMode="auto">
          <a:xfrm>
            <a:off x="3224213" y="1281113"/>
            <a:ext cx="3603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Instructor and Course Introduction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5"/>
          <p:cNvSpPr>
            <a:spLocks noChangeArrowheads="1"/>
          </p:cNvSpPr>
          <p:nvPr/>
        </p:nvSpPr>
        <p:spPr bwMode="auto">
          <a:xfrm>
            <a:off x="765176" y="195421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8:10 am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6"/>
          <p:cNvSpPr>
            <a:spLocks noChangeArrowheads="1"/>
          </p:cNvSpPr>
          <p:nvPr/>
        </p:nvSpPr>
        <p:spPr bwMode="auto">
          <a:xfrm>
            <a:off x="1597026" y="195421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47"/>
          <p:cNvSpPr>
            <a:spLocks noChangeArrowheads="1"/>
          </p:cNvSpPr>
          <p:nvPr/>
        </p:nvSpPr>
        <p:spPr bwMode="auto">
          <a:xfrm>
            <a:off x="1736726" y="195421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9:50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48"/>
          <p:cNvSpPr>
            <a:spLocks noChangeArrowheads="1"/>
          </p:cNvSpPr>
          <p:nvPr/>
        </p:nvSpPr>
        <p:spPr bwMode="auto">
          <a:xfrm>
            <a:off x="3224213" y="1954213"/>
            <a:ext cx="58848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Introduction to R and RStudio for Reproducible Reporting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49"/>
          <p:cNvSpPr>
            <a:spLocks noChangeArrowheads="1"/>
          </p:cNvSpPr>
          <p:nvPr/>
        </p:nvSpPr>
        <p:spPr bwMode="auto">
          <a:xfrm>
            <a:off x="765176" y="2628901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9:50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50"/>
          <p:cNvSpPr>
            <a:spLocks noChangeArrowheads="1"/>
          </p:cNvSpPr>
          <p:nvPr/>
        </p:nvSpPr>
        <p:spPr bwMode="auto">
          <a:xfrm>
            <a:off x="1597026" y="262890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51"/>
          <p:cNvSpPr>
            <a:spLocks noChangeArrowheads="1"/>
          </p:cNvSpPr>
          <p:nvPr/>
        </p:nvSpPr>
        <p:spPr bwMode="auto">
          <a:xfrm>
            <a:off x="1736726" y="2628901"/>
            <a:ext cx="1052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10:10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2"/>
          <p:cNvSpPr>
            <a:spLocks noChangeArrowheads="1"/>
          </p:cNvSpPr>
          <p:nvPr/>
        </p:nvSpPr>
        <p:spPr bwMode="auto">
          <a:xfrm>
            <a:off x="3224213" y="2628901"/>
            <a:ext cx="27447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REFRESHMENT BREAK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3"/>
          <p:cNvSpPr>
            <a:spLocks noChangeArrowheads="1"/>
          </p:cNvSpPr>
          <p:nvPr/>
        </p:nvSpPr>
        <p:spPr bwMode="auto">
          <a:xfrm>
            <a:off x="5254626" y="262890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Rectangle 54"/>
          <p:cNvSpPr>
            <a:spLocks noChangeArrowheads="1"/>
          </p:cNvSpPr>
          <p:nvPr/>
        </p:nvSpPr>
        <p:spPr bwMode="auto">
          <a:xfrm>
            <a:off x="5969001" y="2628901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55"/>
          <p:cNvSpPr>
            <a:spLocks noChangeArrowheads="1"/>
          </p:cNvSpPr>
          <p:nvPr/>
        </p:nvSpPr>
        <p:spPr bwMode="auto">
          <a:xfrm>
            <a:off x="7202488" y="262890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6"/>
          <p:cNvSpPr>
            <a:spLocks noChangeArrowheads="1"/>
          </p:cNvSpPr>
          <p:nvPr/>
        </p:nvSpPr>
        <p:spPr bwMode="auto">
          <a:xfrm>
            <a:off x="8174038" y="2628901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57"/>
          <p:cNvSpPr>
            <a:spLocks noChangeArrowheads="1"/>
          </p:cNvSpPr>
          <p:nvPr/>
        </p:nvSpPr>
        <p:spPr bwMode="auto">
          <a:xfrm>
            <a:off x="765176" y="3303588"/>
            <a:ext cx="1116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10:10 am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58"/>
          <p:cNvSpPr>
            <a:spLocks noChangeArrowheads="1"/>
          </p:cNvSpPr>
          <p:nvPr/>
        </p:nvSpPr>
        <p:spPr bwMode="auto">
          <a:xfrm>
            <a:off x="1722438" y="3303588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59"/>
          <p:cNvSpPr>
            <a:spLocks noChangeArrowheads="1"/>
          </p:cNvSpPr>
          <p:nvPr/>
        </p:nvSpPr>
        <p:spPr bwMode="auto">
          <a:xfrm>
            <a:off x="1862138" y="3303588"/>
            <a:ext cx="1052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11:50 am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60"/>
          <p:cNvSpPr>
            <a:spLocks noChangeArrowheads="1"/>
          </p:cNvSpPr>
          <p:nvPr/>
        </p:nvSpPr>
        <p:spPr bwMode="auto">
          <a:xfrm>
            <a:off x="3224213" y="3303588"/>
            <a:ext cx="1673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Data Wrangling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61"/>
          <p:cNvSpPr>
            <a:spLocks noChangeArrowheads="1"/>
          </p:cNvSpPr>
          <p:nvPr/>
        </p:nvSpPr>
        <p:spPr bwMode="auto">
          <a:xfrm>
            <a:off x="765176" y="3978276"/>
            <a:ext cx="1116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12:00 pm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62"/>
          <p:cNvSpPr>
            <a:spLocks noChangeArrowheads="1"/>
          </p:cNvSpPr>
          <p:nvPr/>
        </p:nvSpPr>
        <p:spPr bwMode="auto">
          <a:xfrm>
            <a:off x="1722438" y="3978276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63"/>
          <p:cNvSpPr>
            <a:spLocks noChangeArrowheads="1"/>
          </p:cNvSpPr>
          <p:nvPr/>
        </p:nvSpPr>
        <p:spPr bwMode="auto">
          <a:xfrm>
            <a:off x="1862138" y="3978276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1:00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4"/>
          <p:cNvSpPr>
            <a:spLocks noChangeArrowheads="1"/>
          </p:cNvSpPr>
          <p:nvPr/>
        </p:nvSpPr>
        <p:spPr bwMode="auto">
          <a:xfrm>
            <a:off x="3224213" y="3978276"/>
            <a:ext cx="9493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LUNCH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66"/>
          <p:cNvSpPr>
            <a:spLocks noChangeArrowheads="1"/>
          </p:cNvSpPr>
          <p:nvPr/>
        </p:nvSpPr>
        <p:spPr bwMode="auto">
          <a:xfrm>
            <a:off x="4352926" y="3978276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68"/>
          <p:cNvSpPr>
            <a:spLocks noChangeArrowheads="1"/>
          </p:cNvSpPr>
          <p:nvPr/>
        </p:nvSpPr>
        <p:spPr bwMode="auto">
          <a:xfrm>
            <a:off x="6796088" y="3978276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69"/>
          <p:cNvSpPr>
            <a:spLocks noChangeArrowheads="1"/>
          </p:cNvSpPr>
          <p:nvPr/>
        </p:nvSpPr>
        <p:spPr bwMode="auto">
          <a:xfrm>
            <a:off x="765176" y="4651376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1:00 pm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70"/>
          <p:cNvSpPr>
            <a:spLocks noChangeArrowheads="1"/>
          </p:cNvSpPr>
          <p:nvPr/>
        </p:nvSpPr>
        <p:spPr bwMode="auto">
          <a:xfrm>
            <a:off x="1597026" y="4651376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71"/>
          <p:cNvSpPr>
            <a:spLocks noChangeArrowheads="1"/>
          </p:cNvSpPr>
          <p:nvPr/>
        </p:nvSpPr>
        <p:spPr bwMode="auto">
          <a:xfrm>
            <a:off x="1736726" y="4651376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2:50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72"/>
          <p:cNvSpPr>
            <a:spLocks noChangeArrowheads="1"/>
          </p:cNvSpPr>
          <p:nvPr/>
        </p:nvSpPr>
        <p:spPr bwMode="auto">
          <a:xfrm>
            <a:off x="3224213" y="4651376"/>
            <a:ext cx="212883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Data Understanding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73"/>
          <p:cNvSpPr>
            <a:spLocks noChangeArrowheads="1"/>
          </p:cNvSpPr>
          <p:nvPr/>
        </p:nvSpPr>
        <p:spPr bwMode="auto">
          <a:xfrm>
            <a:off x="765176" y="5326063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2:50 pm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74"/>
          <p:cNvSpPr>
            <a:spLocks noChangeArrowheads="1"/>
          </p:cNvSpPr>
          <p:nvPr/>
        </p:nvSpPr>
        <p:spPr bwMode="auto">
          <a:xfrm>
            <a:off x="1597026" y="532606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75"/>
          <p:cNvSpPr>
            <a:spLocks noChangeArrowheads="1"/>
          </p:cNvSpPr>
          <p:nvPr/>
        </p:nvSpPr>
        <p:spPr bwMode="auto">
          <a:xfrm>
            <a:off x="1736726" y="5326063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3:10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Rectangle 76"/>
          <p:cNvSpPr>
            <a:spLocks noChangeArrowheads="1"/>
          </p:cNvSpPr>
          <p:nvPr/>
        </p:nvSpPr>
        <p:spPr bwMode="auto">
          <a:xfrm>
            <a:off x="3224213" y="5326063"/>
            <a:ext cx="27447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REFRESHMENT BREAK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 77"/>
          <p:cNvSpPr>
            <a:spLocks noChangeArrowheads="1"/>
          </p:cNvSpPr>
          <p:nvPr/>
        </p:nvSpPr>
        <p:spPr bwMode="auto">
          <a:xfrm>
            <a:off x="5254626" y="532606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Rectangle 78"/>
          <p:cNvSpPr>
            <a:spLocks noChangeArrowheads="1"/>
          </p:cNvSpPr>
          <p:nvPr/>
        </p:nvSpPr>
        <p:spPr bwMode="auto">
          <a:xfrm>
            <a:off x="5891213" y="5326063"/>
            <a:ext cx="22621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BALLROOM LOBBY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79"/>
          <p:cNvSpPr>
            <a:spLocks noChangeArrowheads="1"/>
          </p:cNvSpPr>
          <p:nvPr/>
        </p:nvSpPr>
        <p:spPr bwMode="auto">
          <a:xfrm>
            <a:off x="8075613" y="5326063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80"/>
          <p:cNvSpPr>
            <a:spLocks noChangeArrowheads="1"/>
          </p:cNvSpPr>
          <p:nvPr/>
        </p:nvSpPr>
        <p:spPr bwMode="auto">
          <a:xfrm>
            <a:off x="8174038" y="5297488"/>
            <a:ext cx="14097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2ND FLOOR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81"/>
          <p:cNvSpPr>
            <a:spLocks noChangeArrowheads="1"/>
          </p:cNvSpPr>
          <p:nvPr/>
        </p:nvSpPr>
        <p:spPr bwMode="auto">
          <a:xfrm>
            <a:off x="765176" y="6000751"/>
            <a:ext cx="9890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3:10 pm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82"/>
          <p:cNvSpPr>
            <a:spLocks noChangeArrowheads="1"/>
          </p:cNvSpPr>
          <p:nvPr/>
        </p:nvSpPr>
        <p:spPr bwMode="auto">
          <a:xfrm>
            <a:off x="1597026" y="6000751"/>
            <a:ext cx="176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-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83"/>
          <p:cNvSpPr>
            <a:spLocks noChangeArrowheads="1"/>
          </p:cNvSpPr>
          <p:nvPr/>
        </p:nvSpPr>
        <p:spPr bwMode="auto">
          <a:xfrm>
            <a:off x="1736726" y="6000751"/>
            <a:ext cx="9255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5:00 pm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84"/>
          <p:cNvSpPr>
            <a:spLocks noChangeArrowheads="1"/>
          </p:cNvSpPr>
          <p:nvPr/>
        </p:nvSpPr>
        <p:spPr bwMode="auto">
          <a:xfrm>
            <a:off x="3224213" y="6000751"/>
            <a:ext cx="27066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w Cen MT" charset="0"/>
              </a:rPr>
              <a:t>Exploratory Data Analysis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Rectangle 13"/>
          <p:cNvSpPr>
            <a:spLocks noChangeArrowheads="1"/>
          </p:cNvSpPr>
          <p:nvPr/>
        </p:nvSpPr>
        <p:spPr bwMode="auto">
          <a:xfrm>
            <a:off x="671513" y="4438356"/>
            <a:ext cx="2460625" cy="674688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Rectangle 14"/>
          <p:cNvSpPr>
            <a:spLocks noChangeArrowheads="1"/>
          </p:cNvSpPr>
          <p:nvPr/>
        </p:nvSpPr>
        <p:spPr bwMode="auto">
          <a:xfrm>
            <a:off x="3132138" y="4439944"/>
            <a:ext cx="8388350" cy="674688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8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441"/>
          <a:stretch/>
        </p:blipFill>
        <p:spPr>
          <a:xfrm>
            <a:off x="2836016" y="3937000"/>
            <a:ext cx="6114309" cy="21750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4510" y="778672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 smtClean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department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39593" y="1684817"/>
            <a:ext cx="989258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smtClean="0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r>
              <a:rPr lang="en-US" sz="3200" i="1" dirty="0" smtClean="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i="1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department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08700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 smtClean="0">
                <a:solidFill>
                  <a:schemeClr val="tx1"/>
                </a:solidFill>
              </a:rPr>
              <a:t>group_by</a:t>
            </a:r>
            <a:r>
              <a:rPr lang="en-US" sz="5400" dirty="0" smtClean="0">
                <a:solidFill>
                  <a:schemeClr val="tx1"/>
                </a:solidFill>
              </a:rPr>
              <a:t>() %&gt;% summarize()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0984" y="758471"/>
            <a:ext cx="2468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</a:t>
            </a:r>
            <a:endParaRPr lang="en-US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1663" y="783873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 smtClean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1410" y="831373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%&gt;%</a:t>
            </a:r>
            <a:endParaRPr lang="en-US" sz="5400" dirty="0">
              <a:latin typeface="+mj-lt"/>
            </a:endParaRPr>
          </a:p>
        </p:txBody>
      </p:sp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1990735559"/>
              </p:ext>
            </p:extLst>
          </p:nvPr>
        </p:nvGraphicFramePr>
        <p:xfrm>
          <a:off x="1606351" y="2967054"/>
          <a:ext cx="2401947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4268089" y="396051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77727" y="4303413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350840" y="2931327"/>
            <a:ext cx="2476438" cy="2690254"/>
            <a:chOff x="4377469" y="1940727"/>
            <a:chExt cx="2476438" cy="2690254"/>
          </a:xfrm>
        </p:grpSpPr>
        <p:graphicFrame>
          <p:nvGraphicFramePr>
            <p:cNvPr id="5" name="Google Shape;154;p18"/>
            <p:cNvGraphicFramePr/>
            <p:nvPr>
              <p:extLst>
                <p:ext uri="{D42A27DB-BD31-4B8C-83A1-F6EECF244321}">
                  <p14:modId xmlns:p14="http://schemas.microsoft.com/office/powerpoint/2010/main" val="135046913"/>
                </p:ext>
              </p:extLst>
            </p:nvPr>
          </p:nvGraphicFramePr>
          <p:xfrm>
            <a:off x="4451960" y="1940727"/>
            <a:ext cx="2401947" cy="2690254"/>
          </p:xfrm>
          <a:graphic>
            <a:graphicData uri="http://schemas.openxmlformats.org/drawingml/2006/table">
              <a:tbl>
                <a:tblPr firstRow="1" bandRow="1">
                  <a:noFill/>
                  <a:effectLst/>
                </a:tblPr>
                <a:tblGrid>
                  <a:gridCol w="724508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685367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992072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3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4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5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=""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1" name="Rounded Rectangle 10"/>
            <p:cNvSpPr/>
            <p:nvPr/>
          </p:nvSpPr>
          <p:spPr>
            <a:xfrm>
              <a:off x="4377470" y="2241176"/>
              <a:ext cx="2476437" cy="896471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77470" y="3122313"/>
              <a:ext cx="2476437" cy="685800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77469" y="3808113"/>
              <a:ext cx="2476437" cy="754334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Google Shape;154;p18"/>
          <p:cNvGraphicFramePr/>
          <p:nvPr>
            <p:extLst>
              <p:ext uri="{D42A27DB-BD31-4B8C-83A1-F6EECF244321}">
                <p14:modId xmlns:p14="http://schemas.microsoft.com/office/powerpoint/2010/main" val="1880829079"/>
              </p:ext>
            </p:extLst>
          </p:nvPr>
        </p:nvGraphicFramePr>
        <p:xfrm>
          <a:off x="9169819" y="3482785"/>
          <a:ext cx="1409875" cy="1537288"/>
        </p:xfrm>
        <a:graphic>
          <a:graphicData uri="http://schemas.openxmlformats.org/drawingml/2006/table">
            <a:tbl>
              <a:tblPr firstRow="1" bandRow="1">
                <a:noFill/>
                <a:effectLst/>
              </a:tblPr>
              <a:tblGrid>
                <a:gridCol w="7245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296;p32"/>
          <p:cNvSpPr txBox="1"/>
          <p:nvPr/>
        </p:nvSpPr>
        <p:spPr>
          <a:xfrm>
            <a:off x="1510050" y="2115906"/>
            <a:ext cx="7411101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600" dirty="0" smtClean="0">
                <a:latin typeface="Calibri"/>
                <a:ea typeface="Calibri"/>
                <a:cs typeface="Calibri"/>
                <a:sym typeface="Calibri"/>
              </a:rPr>
              <a:t>Make summaries of your data </a:t>
            </a:r>
            <a:r>
              <a:rPr lang="en-US" sz="3600" i="1" dirty="0" smtClean="0">
                <a:latin typeface="Calibri"/>
                <a:ea typeface="Calibri"/>
                <a:cs typeface="Calibri"/>
                <a:sym typeface="Calibri"/>
              </a:rPr>
              <a:t>by group</a:t>
            </a:r>
            <a:endParaRPr sz="36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ight Arrow 17"/>
          <p:cNvSpPr/>
          <p:nvPr/>
        </p:nvSpPr>
        <p:spPr>
          <a:xfrm rot="611046">
            <a:off x="8077727" y="3682611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0988954" flipV="1">
            <a:off x="8077727" y="489285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631952"/>
            <a:ext cx="10822832" cy="225729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77045" y="2866531"/>
            <a:ext cx="10693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          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504" y="815703"/>
            <a:ext cx="10683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Re-calculate</a:t>
            </a:r>
            <a:r>
              <a:rPr lang="en-US" sz="5400" dirty="0">
                <a:latin typeface="+mj-lt"/>
                <a:sym typeface="Calibri"/>
              </a:rPr>
              <a:t> the mean </a:t>
            </a:r>
            <a:r>
              <a:rPr lang="en-US" sz="5400" dirty="0" smtClean="0">
                <a:latin typeface="+mj-lt"/>
                <a:sym typeface="Calibri"/>
              </a:rPr>
              <a:t>order count </a:t>
            </a:r>
            <a:r>
              <a:rPr lang="en-US" sz="5400">
                <a:latin typeface="+mj-lt"/>
                <a:sym typeface="Calibri"/>
              </a:rPr>
              <a:t>per </a:t>
            </a:r>
            <a:r>
              <a:rPr lang="en-US" sz="5400" smtClean="0">
                <a:latin typeface="+mj-lt"/>
                <a:sym typeface="Calibri"/>
              </a:rPr>
              <a:t>patient</a:t>
            </a:r>
            <a:endParaRPr lang="en-US" sz="54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i="1" dirty="0" smtClean="0"/>
              <a:t>Recall</a:t>
            </a:r>
            <a:r>
              <a:rPr lang="en-US" sz="2800" i="1" dirty="0" smtClean="0"/>
              <a:t> that we previously used summarize() and mutate() like this:</a:t>
            </a:r>
            <a:endParaRPr lang="en-US" sz="2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832" y="5284916"/>
            <a:ext cx="4699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7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631952"/>
            <a:ext cx="10822832" cy="1650799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65553" y="2795664"/>
            <a:ext cx="12360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8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8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8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8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8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8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8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8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</a:t>
            </a:r>
            <a:r>
              <a:rPr lang="en-US" sz="28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n</a:t>
            </a:r>
            <a:r>
              <a:rPr lang="en-US" sz="28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())</a:t>
            </a:r>
            <a:endParaRPr lang="en-US" sz="2800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i="1" dirty="0" smtClean="0"/>
              <a:t>Let’s now use </a:t>
            </a:r>
            <a:r>
              <a:rPr lang="en-US" sz="2400" i="1" dirty="0" err="1" smtClean="0"/>
              <a:t>group_by</a:t>
            </a:r>
            <a:r>
              <a:rPr lang="en-US" sz="2400" i="1" dirty="0" smtClean="0"/>
              <a:t>() and summarize() to count the number of orders per patient</a:t>
            </a:r>
            <a:endParaRPr lang="en-US" sz="24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803066" y="848822"/>
            <a:ext cx="9128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Calculate the mean </a:t>
            </a:r>
            <a:r>
              <a:rPr lang="en-US" sz="5400" smtClean="0">
                <a:latin typeface="+mj-lt"/>
                <a:sym typeface="Calibri"/>
              </a:rPr>
              <a:t>order count per </a:t>
            </a:r>
            <a:r>
              <a:rPr lang="en-US" sz="5400" dirty="0">
                <a:latin typeface="+mj-lt"/>
                <a:sym typeface="Calibri"/>
              </a:rPr>
              <a:t>patient</a:t>
            </a:r>
            <a:endParaRPr lang="en-US" sz="5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619" y="4495516"/>
            <a:ext cx="31877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0722" y="2631952"/>
            <a:ext cx="11365889" cy="225729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321974" y="2807539"/>
            <a:ext cx="12727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n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()) %&gt;%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mean(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 smtClean="0"/>
              <a:t>Let’s now use </a:t>
            </a:r>
            <a:r>
              <a:rPr lang="en-US" sz="2800" i="1" dirty="0" err="1" smtClean="0"/>
              <a:t>group_by</a:t>
            </a:r>
            <a:r>
              <a:rPr lang="en-US" sz="2800" i="1" dirty="0" smtClean="0"/>
              <a:t>() and summarize()</a:t>
            </a:r>
            <a:r>
              <a:rPr lang="mr-IN" sz="2800" i="1" dirty="0" smtClean="0"/>
              <a:t>…</a:t>
            </a:r>
            <a:endParaRPr lang="en-US" sz="2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67440" y="830635"/>
            <a:ext cx="9128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Calculate the </a:t>
            </a:r>
            <a:r>
              <a:rPr lang="en-US" sz="5400">
                <a:latin typeface="+mj-lt"/>
                <a:sym typeface="Calibri"/>
              </a:rPr>
              <a:t>mean </a:t>
            </a:r>
            <a:r>
              <a:rPr lang="en-US" sz="5400" smtClean="0">
                <a:latin typeface="+mj-lt"/>
                <a:sym typeface="Calibri"/>
              </a:rPr>
              <a:t>order count per </a:t>
            </a:r>
            <a:r>
              <a:rPr lang="en-US" sz="5400" dirty="0">
                <a:latin typeface="+mj-lt"/>
                <a:sym typeface="Calibri"/>
              </a:rPr>
              <a:t>patient</a:t>
            </a:r>
            <a:endParaRPr lang="en-US" sz="5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866" y="5169351"/>
            <a:ext cx="23876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5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 smtClean="0"/>
              <a:t>Your Turn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178175"/>
          </a:xfrm>
          <a:prstGeom prst="rect">
            <a:avLst/>
          </a:prstGeom>
        </p:spPr>
        <p:txBody>
          <a:bodyPr vert="horz" lIns="45720" tIns="45720" rIns="4572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Calculate:</a:t>
            </a:r>
          </a:p>
          <a:p>
            <a:r>
              <a:rPr lang="en-US" dirty="0" smtClean="0"/>
              <a:t>1) The median number of orders per patient </a:t>
            </a:r>
          </a:p>
          <a:p>
            <a:r>
              <a:rPr lang="en-US" dirty="0" smtClean="0"/>
              <a:t>2) The maximum number of TSH orders per patient</a:t>
            </a:r>
          </a:p>
          <a:p>
            <a:r>
              <a:rPr lang="en-US" dirty="0" smtClean="0"/>
              <a:t>3) The 5</a:t>
            </a:r>
            <a:r>
              <a:rPr lang="en-US" baseline="30000" dirty="0" smtClean="0"/>
              <a:t>th</a:t>
            </a:r>
            <a:r>
              <a:rPr lang="en-US" dirty="0" smtClean="0"/>
              <a:t> and 95</a:t>
            </a:r>
            <a:r>
              <a:rPr lang="en-US" baseline="30000" dirty="0" smtClean="0"/>
              <a:t>th</a:t>
            </a:r>
            <a:r>
              <a:rPr lang="en-US" dirty="0" smtClean="0"/>
              <a:t> percentile of the number of orders per patient (*Hint: look up function `quantile()`)</a:t>
            </a:r>
          </a:p>
        </p:txBody>
      </p:sp>
    </p:spTree>
    <p:extLst>
      <p:ext uri="{BB962C8B-B14F-4D97-AF65-F5344CB8AC3E}">
        <p14:creationId xmlns:p14="http://schemas.microsoft.com/office/powerpoint/2010/main" val="189211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15356" y="2534915"/>
            <a:ext cx="10311405" cy="1786362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1015357" y="2710502"/>
            <a:ext cx="123601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n())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pt_order_count_median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median(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Calculate:</a:t>
            </a:r>
          </a:p>
          <a:p>
            <a:r>
              <a:rPr lang="en-US" sz="2800" dirty="0" smtClean="0"/>
              <a:t>1</a:t>
            </a:r>
            <a:r>
              <a:rPr lang="en-US" sz="2800" dirty="0"/>
              <a:t>) The median number of orders per patient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195" y="4755427"/>
            <a:ext cx="2794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608657"/>
            <a:ext cx="11245577" cy="206507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74037" y="2784244"/>
            <a:ext cx="123601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 </a:t>
            </a:r>
            <a:endParaRPr lang="en-US" sz="2000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proc_code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== "TSH") %&gt;%	</a:t>
            </a:r>
            <a:endParaRPr lang="en-US" sz="2000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n())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pt_order_count_max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max(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Calculate:</a:t>
            </a:r>
          </a:p>
          <a:p>
            <a:r>
              <a:rPr lang="en-US" sz="2800" dirty="0" smtClean="0"/>
              <a:t>2) </a:t>
            </a:r>
            <a:r>
              <a:rPr lang="en-US" sz="2800" dirty="0"/>
              <a:t>The maximum number of TSH orders per patient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95" y="4877251"/>
            <a:ext cx="2514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3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622990"/>
            <a:ext cx="11245577" cy="206507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00643" y="2798577"/>
            <a:ext cx="12202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summarize(pt_order_count_q05 =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quantile(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probs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=0.05),	          	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pt_order_count_q95 =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quantile(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probs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=0.95))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Calculate:</a:t>
            </a:r>
          </a:p>
          <a:p>
            <a:r>
              <a:rPr lang="en-US" sz="2800" dirty="0"/>
              <a:t>3</a:t>
            </a:r>
            <a:r>
              <a:rPr lang="en-US" sz="2800" dirty="0" smtClean="0"/>
              <a:t>) </a:t>
            </a:r>
            <a:r>
              <a:rPr lang="en-US" sz="2800" dirty="0"/>
              <a:t>The 5</a:t>
            </a:r>
            <a:r>
              <a:rPr lang="en-US" sz="2800" baseline="30000" dirty="0"/>
              <a:t>th</a:t>
            </a:r>
            <a:r>
              <a:rPr lang="en-US" sz="2800" dirty="0"/>
              <a:t> and 95</a:t>
            </a:r>
            <a:r>
              <a:rPr lang="en-US" sz="2800" baseline="30000" dirty="0"/>
              <a:t>th</a:t>
            </a:r>
            <a:r>
              <a:rPr lang="en-US" sz="2800" dirty="0"/>
              <a:t> percentile of the number of orders per patient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45" y="4966151"/>
            <a:ext cx="4711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5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 smtClean="0"/>
              <a:t>Be able to</a:t>
            </a:r>
            <a:r>
              <a:rPr lang="mr-IN" sz="2800" dirty="0" smtClean="0"/>
              <a:t>…</a:t>
            </a:r>
            <a:endParaRPr lang="en-US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 smtClean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 smtClean="0"/>
              <a:t>Summarize variables, including calculation of summary statistics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 smtClean="0"/>
              <a:t>Break apart data frames into groups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 smtClean="0"/>
              <a:t>Use standard statistical modeling functions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 smtClean="0"/>
              <a:t>Compare variable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9985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 smtClean="0"/>
              <a:t>Your Turn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78989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Calculate the mean order count per patient for each </a:t>
            </a:r>
            <a:r>
              <a:rPr lang="en-US" dirty="0" smtClean="0"/>
              <a:t>department</a:t>
            </a:r>
          </a:p>
          <a:p>
            <a:endParaRPr lang="en-US" dirty="0"/>
          </a:p>
          <a:p>
            <a:r>
              <a:rPr lang="en-US" sz="4400" i="1" dirty="0" smtClean="0"/>
              <a:t>Hint: summarize() rolls up a single grouping variable at a time</a:t>
            </a:r>
            <a:endParaRPr lang="en-US" sz="4400" i="1" dirty="0" smtClean="0"/>
          </a:p>
        </p:txBody>
      </p:sp>
    </p:spTree>
    <p:extLst>
      <p:ext uri="{BB962C8B-B14F-4D97-AF65-F5344CB8AC3E}">
        <p14:creationId xmlns:p14="http://schemas.microsoft.com/office/powerpoint/2010/main" val="103535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3368" y="2283423"/>
            <a:ext cx="11245577" cy="1098917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9" y="2385022"/>
            <a:ext cx="12360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	    </a:t>
            </a:r>
            <a:endParaRPr lang="en-US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</a:t>
            </a:r>
            <a:endParaRPr lang="en-US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n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())</a:t>
            </a:r>
            <a:endParaRPr lang="en-US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Calculate the mean order count per patient for each department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56967" y="1847417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FF0000"/>
                </a:solidFill>
              </a:rPr>
              <a:t>Step 1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950" y="3818346"/>
            <a:ext cx="54737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3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3368" y="2107836"/>
            <a:ext cx="11245577" cy="1639917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9" y="2283423"/>
            <a:ext cx="12360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	    </a:t>
            </a:r>
            <a:endParaRPr lang="en-US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</a:t>
            </a:r>
            <a:endParaRPr lang="en-US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n()) %&gt;%    </a:t>
            </a:r>
            <a:endParaRPr lang="en-US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mean(</a:t>
            </a:r>
            <a:r>
              <a:rPr lang="en-US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Calculate the mean order count per patient for each department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0" y="4102551"/>
            <a:ext cx="60579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solidFill>
                  <a:schemeClr val="tx1"/>
                </a:solidFill>
              </a:rPr>
              <a:t>Compare two sets of count data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59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484781"/>
            <a:ext cx="10822832" cy="263923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25317" y="2527127"/>
            <a:ext cx="123601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&lt;- orders %&gt;%	        </a:t>
            </a:r>
            <a:endParaRPr lang="en-US" sz="2000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    </a:t>
            </a:r>
            <a:endParaRPr lang="en-US" sz="2000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n()) %&gt;%     </a:t>
            </a:r>
            <a:endParaRPr lang="en-US" sz="2000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ungroup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 %&gt;%        </a:t>
            </a:r>
            <a:endParaRPr lang="en-US" sz="2000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filter(department 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%in%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c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("INTERNAL MEDICINE CLINIC", </a:t>
            </a:r>
            <a:endParaRPr lang="en-US" sz="2000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"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FAMILY MEDICINE CLINIC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"))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h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ead(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1885030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 smtClean="0"/>
              <a:t>Create </a:t>
            </a:r>
            <a:r>
              <a:rPr lang="en-US" sz="2800" i="1" dirty="0" smtClean="0"/>
              <a:t>the </a:t>
            </a:r>
            <a:r>
              <a:rPr lang="en-US" sz="2800" i="1" dirty="0" smtClean="0"/>
              <a:t>order counts</a:t>
            </a:r>
            <a:endParaRPr lang="en-US" sz="2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907" y="5242896"/>
            <a:ext cx="3177594" cy="160656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sample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320860"/>
            <a:ext cx="6336539" cy="1133797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76644" y="2379926"/>
            <a:ext cx="63324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 +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geom_histogram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aes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(x =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294" y="3804267"/>
            <a:ext cx="3453341" cy="27716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002" y="2146640"/>
            <a:ext cx="3727202" cy="18844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Visualize the distribution </a:t>
            </a:r>
            <a:r>
              <a:rPr lang="en-US" sz="5400" dirty="0" smtClean="0"/>
              <a:t>of order 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77377" y="2484781"/>
            <a:ext cx="7886969" cy="1438363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285488" y="2527127"/>
            <a:ext cx="76797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orders_per_pt_dept</a:t>
            </a:r>
            <a:r>
              <a:rPr lang="en-US" sz="2000" dirty="0"/>
              <a:t> %&gt;% 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	</a:t>
            </a:r>
            <a:r>
              <a:rPr lang="en-US" sz="2000" dirty="0" err="1" smtClean="0"/>
              <a:t>group_by</a:t>
            </a:r>
            <a:r>
              <a:rPr lang="en-US" sz="2000" dirty="0" smtClean="0"/>
              <a:t>(department</a:t>
            </a:r>
            <a:r>
              <a:rPr lang="en-US" sz="2000" dirty="0"/>
              <a:t>) %&gt;% 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	</a:t>
            </a:r>
            <a:r>
              <a:rPr lang="en-US" sz="2000" dirty="0" smtClean="0"/>
              <a:t>summarize(</a:t>
            </a:r>
            <a:r>
              <a:rPr lang="en-US" sz="2000" dirty="0" err="1" smtClean="0"/>
              <a:t>order_count_median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smtClean="0"/>
              <a:t>median(</a:t>
            </a:r>
            <a:r>
              <a:rPr lang="en-US" sz="2000" dirty="0" err="1" smtClean="0"/>
              <a:t>order_count</a:t>
            </a:r>
            <a:r>
              <a:rPr lang="en-US" sz="2000" dirty="0"/>
              <a:t>), 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		   </a:t>
            </a:r>
            <a:r>
              <a:rPr lang="en-US" sz="2000" dirty="0" err="1" smtClean="0"/>
              <a:t>order_count_mean</a:t>
            </a:r>
            <a:r>
              <a:rPr lang="en-US" sz="2000" dirty="0" smtClean="0"/>
              <a:t> = mean(</a:t>
            </a:r>
            <a:r>
              <a:rPr lang="en-US" sz="2000" dirty="0" err="1" smtClean="0"/>
              <a:t>order_count</a:t>
            </a:r>
            <a:r>
              <a:rPr lang="en-US" sz="2000" dirty="0"/>
              <a:t>))</a:t>
            </a:r>
            <a:endParaRPr lang="en-US" sz="2000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2580"/>
          <a:stretch/>
        </p:blipFill>
        <p:spPr>
          <a:xfrm>
            <a:off x="8374984" y="2304544"/>
            <a:ext cx="3553961" cy="17988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796" y="4701607"/>
            <a:ext cx="6781800" cy="13081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1064953" cy="1499616"/>
          </a:xfrm>
        </p:spPr>
        <p:txBody>
          <a:bodyPr>
            <a:normAutofit/>
          </a:bodyPr>
          <a:lstStyle/>
          <a:p>
            <a:r>
              <a:rPr lang="en-US" sz="5400" dirty="0"/>
              <a:t>Describe the central tendency of the order </a:t>
            </a:r>
            <a:r>
              <a:rPr lang="en-US" sz="5400" dirty="0" smtClean="0"/>
              <a:t>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6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451" y="585216"/>
            <a:ext cx="10135518" cy="149961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ea typeface="+mn-ea"/>
                <a:cs typeface="+mn-cs"/>
              </a:rPr>
              <a:t>What test </a:t>
            </a:r>
            <a:r>
              <a:rPr lang="en-US" sz="5400" dirty="0" smtClean="0">
                <a:solidFill>
                  <a:schemeClr val="tx1"/>
                </a:solidFill>
                <a:ea typeface="+mn-ea"/>
                <a:cs typeface="+mn-cs"/>
              </a:rPr>
              <a:t>can compare </a:t>
            </a:r>
            <a:r>
              <a:rPr lang="en-US" sz="5400" dirty="0">
                <a:solidFill>
                  <a:schemeClr val="tx1"/>
                </a:solidFill>
                <a:ea typeface="+mn-ea"/>
                <a:cs typeface="+mn-cs"/>
              </a:rPr>
              <a:t>count distributions?</a:t>
            </a:r>
            <a:endParaRPr lang="en-US" sz="5400" dirty="0">
              <a:solidFill>
                <a:schemeClr val="tx1"/>
              </a:solidFill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24" y="2771690"/>
            <a:ext cx="10233479" cy="211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0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9035" y="846551"/>
            <a:ext cx="2729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w</a:t>
            </a:r>
            <a:r>
              <a:rPr lang="en-US" sz="5400" dirty="0" err="1">
                <a:latin typeface="+mj-lt"/>
                <a:sym typeface="Calibri"/>
              </a:rPr>
              <a:t>ilcox.test</a:t>
            </a:r>
            <a:r>
              <a:rPr lang="en-US" sz="4400" dirty="0" smtClean="0">
                <a:latin typeface="Calibri"/>
                <a:sym typeface="Calibri"/>
              </a:rPr>
              <a:t>()</a:t>
            </a:r>
            <a:endParaRPr lang="en-US" sz="1400" dirty="0"/>
          </a:p>
        </p:txBody>
      </p:sp>
      <p:sp>
        <p:nvSpPr>
          <p:cNvPr id="5" name="Google Shape;131;p17"/>
          <p:cNvSpPr/>
          <p:nvPr/>
        </p:nvSpPr>
        <p:spPr>
          <a:xfrm>
            <a:off x="1974263" y="2865435"/>
            <a:ext cx="8000161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2328673" y="2923778"/>
            <a:ext cx="87580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w</a:t>
            </a:r>
            <a:r>
              <a:rPr lang="en-US" sz="32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ilcox.test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smtClean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variable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 smtClean="0">
                <a:solidFill>
                  <a:srgbClr val="92D05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~ </a:t>
            </a:r>
            <a:r>
              <a:rPr lang="en-US" sz="3200" dirty="0" smtClean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data = </a:t>
            </a:r>
            <a:r>
              <a:rPr lang="en-US" sz="3200" dirty="0" smtClean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...)</a:t>
            </a:r>
            <a:endParaRPr lang="en-US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3211251" y="6223451"/>
            <a:ext cx="9256238" cy="50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i="1" dirty="0" smtClean="0">
                <a:latin typeface="Calibri"/>
                <a:ea typeface="Calibri"/>
                <a:cs typeface="Calibri"/>
                <a:sym typeface="Calibri"/>
              </a:rPr>
              <a:t>Compare distributions by rank order</a:t>
            </a:r>
            <a:endParaRPr sz="28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pSp>
        <p:nvGrpSpPr>
          <p:cNvPr id="11" name="Group 10"/>
          <p:cNvGrpSpPr/>
          <p:nvPr/>
        </p:nvGrpSpPr>
        <p:grpSpPr>
          <a:xfrm>
            <a:off x="5782807" y="4551781"/>
            <a:ext cx="2365216" cy="1246648"/>
            <a:chOff x="896764" y="1732048"/>
            <a:chExt cx="2365216" cy="1246648"/>
          </a:xfrm>
        </p:grpSpPr>
        <p:sp>
          <p:nvSpPr>
            <p:cNvPr id="12" name="Rounded Rectangular Callout 11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2764"/>
                <a:gd name="adj2" fmla="val -9861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6764" y="2088673"/>
              <a:ext cx="236521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</a:rPr>
                <a:t>data frame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412462" y="1267523"/>
            <a:ext cx="2365216" cy="1384995"/>
            <a:chOff x="896764" y="1657785"/>
            <a:chExt cx="2365216" cy="1384995"/>
          </a:xfrm>
        </p:grpSpPr>
        <p:sp>
          <p:nvSpPr>
            <p:cNvPr id="16" name="Rounded Rectangular Callout 1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40759"/>
                <a:gd name="adj2" fmla="val 8811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6764" y="1657785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g</a:t>
              </a:r>
              <a:r>
                <a:rPr lang="en-US" sz="2800" dirty="0" smtClean="0">
                  <a:solidFill>
                    <a:schemeClr val="bg1"/>
                  </a:solidFill>
                </a:rPr>
                <a:t>rouping or predictor variable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412462" y="4598219"/>
            <a:ext cx="2365216" cy="1246648"/>
            <a:chOff x="896764" y="1732048"/>
            <a:chExt cx="2365216" cy="1246648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8669"/>
                <a:gd name="adj2" fmla="val -92462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6764" y="1873227"/>
              <a:ext cx="236521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a</a:t>
              </a:r>
              <a:r>
                <a:rPr lang="en-US" sz="2800" dirty="0" smtClean="0">
                  <a:solidFill>
                    <a:schemeClr val="bg1"/>
                  </a:solidFill>
                </a:rPr>
                <a:t>dditional arguments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64612" y="1389431"/>
            <a:ext cx="1589371" cy="1384995"/>
            <a:chOff x="896764" y="1657785"/>
            <a:chExt cx="2365216" cy="1384995"/>
          </a:xfrm>
        </p:grpSpPr>
        <p:sp>
          <p:nvSpPr>
            <p:cNvPr id="36" name="Rounded Rectangular Callout 3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16881"/>
                <a:gd name="adj2" fmla="val 77830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96764" y="1657785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</a:rPr>
                <a:t>tilde operator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40917" y="1326272"/>
            <a:ext cx="2365216" cy="1384995"/>
            <a:chOff x="896764" y="1657786"/>
            <a:chExt cx="2365216" cy="1384995"/>
          </a:xfrm>
        </p:grpSpPr>
        <p:sp>
          <p:nvSpPr>
            <p:cNvPr id="39" name="Rounded Rectangular Callout 38"/>
            <p:cNvSpPr/>
            <p:nvPr/>
          </p:nvSpPr>
          <p:spPr>
            <a:xfrm>
              <a:off x="896764" y="1741379"/>
              <a:ext cx="2365216" cy="1246648"/>
            </a:xfrm>
            <a:prstGeom prst="wedgeRoundRectCallout">
              <a:avLst>
                <a:gd name="adj1" fmla="val 30644"/>
                <a:gd name="adj2" fmla="val 7538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6764" y="1657786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dependent or outcome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77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484781"/>
            <a:ext cx="6831417" cy="1389269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15589" y="2527127"/>
            <a:ext cx="123601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wilcox.test</a:t>
            </a:r>
            <a:r>
              <a:rPr lang="en-US" sz="2000" dirty="0" smtClean="0"/>
              <a:t>(</a:t>
            </a:r>
            <a:r>
              <a:rPr lang="en-US" sz="2000" dirty="0" err="1" smtClean="0"/>
              <a:t>order_count</a:t>
            </a:r>
            <a:r>
              <a:rPr lang="en-US" sz="2000" dirty="0" smtClean="0"/>
              <a:t> </a:t>
            </a:r>
            <a:r>
              <a:rPr lang="en-US" sz="2000" dirty="0"/>
              <a:t>~ department, 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	data </a:t>
            </a:r>
            <a:r>
              <a:rPr lang="en-US" sz="2000" dirty="0"/>
              <a:t>= </a:t>
            </a:r>
            <a:r>
              <a:rPr lang="en-US" sz="2000" dirty="0" err="1"/>
              <a:t>orders_per_pt_dept</a:t>
            </a:r>
            <a:r>
              <a:rPr lang="en-US" sz="2000" dirty="0"/>
              <a:t>, 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	</a:t>
            </a:r>
            <a:r>
              <a:rPr lang="en-US" sz="2000" dirty="0" smtClean="0"/>
              <a:t>alternative = "</a:t>
            </a:r>
            <a:r>
              <a:rPr lang="en-US" sz="2000" dirty="0" err="1"/>
              <a:t>two.sided</a:t>
            </a:r>
            <a:r>
              <a:rPr lang="en-US" sz="2000" dirty="0"/>
              <a:t>", </a:t>
            </a:r>
            <a:r>
              <a:rPr lang="en-US" sz="2000" dirty="0" smtClean="0"/>
              <a:t>paired = FALSE</a:t>
            </a:r>
            <a:r>
              <a:rPr lang="en-US" sz="2000" dirty="0"/>
              <a:t>, 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	</a:t>
            </a:r>
            <a:r>
              <a:rPr lang="en-US" sz="2000" dirty="0" err="1" smtClean="0"/>
              <a:t>conf.int</a:t>
            </a:r>
            <a:r>
              <a:rPr lang="en-US" sz="2000" dirty="0" smtClean="0"/>
              <a:t> </a:t>
            </a:r>
            <a:r>
              <a:rPr lang="en-US" sz="2000" dirty="0"/>
              <a:t>= TRUE)</a:t>
            </a:r>
            <a:endParaRPr lang="en-US" sz="2000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1885030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 smtClean="0"/>
              <a:t>Wilcoxon rank-sum test</a:t>
            </a:r>
            <a:endParaRPr lang="en-US" sz="28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2580"/>
          <a:stretch/>
        </p:blipFill>
        <p:spPr>
          <a:xfrm>
            <a:off x="8485632" y="2005431"/>
            <a:ext cx="3553961" cy="17988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032" y="4077162"/>
            <a:ext cx="67056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32" y="3874050"/>
            <a:ext cx="3132269" cy="193156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29128" y="585216"/>
            <a:ext cx="10677828" cy="1499616"/>
          </a:xfrm>
        </p:spPr>
        <p:txBody>
          <a:bodyPr>
            <a:normAutofit/>
          </a:bodyPr>
          <a:lstStyle/>
          <a:p>
            <a:r>
              <a:rPr lang="en-US" sz="4400" dirty="0">
                <a:sym typeface="Calibri"/>
              </a:rPr>
              <a:t>Compare </a:t>
            </a:r>
            <a:r>
              <a:rPr lang="en-US" sz="4400" dirty="0" smtClean="0">
                <a:sym typeface="Calibri"/>
              </a:rPr>
              <a:t>order count distributions </a:t>
            </a:r>
            <a:r>
              <a:rPr lang="en-US" sz="4400" dirty="0">
                <a:sym typeface="Calibri"/>
              </a:rPr>
              <a:t>between 2 </a:t>
            </a:r>
            <a:r>
              <a:rPr lang="en-US" sz="4400" dirty="0" smtClean="0">
                <a:sym typeface="Calibri"/>
              </a:rPr>
              <a:t>departments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508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04CD91-ABF6-9145-B3A6-62656B5F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 #6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A4948D8-D2BF-CB44-BFE5-34F93BC4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2464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Compare order counts across the nephrology, cardiology, and gastroenterology </a:t>
            </a:r>
            <a:r>
              <a:rPr lang="en-US" dirty="0" smtClean="0"/>
              <a:t>departments.</a:t>
            </a:r>
            <a:endParaRPr lang="en-US" dirty="0" smtClean="0"/>
          </a:p>
          <a:p>
            <a:endParaRPr lang="en-US" i="1" dirty="0" smtClean="0"/>
          </a:p>
          <a:p>
            <a:r>
              <a:rPr lang="en-US" i="1" dirty="0" smtClean="0"/>
              <a:t>*Hint: Convert department to a factor using function factor()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9819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62070" y="2051688"/>
            <a:ext cx="9477669" cy="3212445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41342" y="2114516"/>
            <a:ext cx="91677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	           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       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    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ungroup() %&gt;%   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filter(department %in% c("NEPHROLOGY CLINIC",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"CARDIOLOGY CLINIC",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"GASTROENTEROLOGY CLINIC")) %&gt;%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mutate(department = factor(department)) %&gt;%   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kruskal.test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~ department,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data = .)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722" y="809336"/>
            <a:ext cx="10664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Compare order </a:t>
            </a:r>
            <a:r>
              <a:rPr lang="en-US" sz="3600" dirty="0">
                <a:latin typeface="+mj-lt"/>
              </a:rPr>
              <a:t>counts </a:t>
            </a:r>
            <a:r>
              <a:rPr lang="en-US" sz="3600" dirty="0">
                <a:latin typeface="+mj-lt"/>
              </a:rPr>
              <a:t>across the nephrology, cardiology, and gastroenterology departments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23" y="5429267"/>
            <a:ext cx="68072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0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758718" y="1950720"/>
            <a:ext cx="6159054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dirty="0" smtClean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40" y="2673888"/>
            <a:ext cx="5439827" cy="206680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765040" y="2987040"/>
            <a:ext cx="1010920" cy="175365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6757" y="750622"/>
            <a:ext cx="2830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+mj-lt"/>
                <a:sym typeface="Calibri"/>
              </a:rPr>
              <a:t>summarize</a:t>
            </a:r>
            <a:r>
              <a:rPr lang="en-US" sz="5400" dirty="0" smtClean="0"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77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47205" y="237537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6" name="Google Shape;296;p32"/>
          <p:cNvSpPr txBox="1"/>
          <p:nvPr/>
        </p:nvSpPr>
        <p:spPr>
          <a:xfrm>
            <a:off x="847205" y="188266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5224" y="2433717"/>
            <a:ext cx="10074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3200" dirty="0" err="1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new_variable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 smtClean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 smtClean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2698230" y="4168817"/>
            <a:ext cx="2530995" cy="1557835"/>
          </a:xfrm>
          <a:prstGeom prst="wedgeRoundRectCallout">
            <a:avLst>
              <a:gd name="adj1" fmla="val 62427"/>
              <a:gd name="adj2" fmla="val -92068"/>
              <a:gd name="adj3" fmla="val 16667"/>
            </a:avLst>
          </a:pr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2796007" y="443266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 smtClea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variable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9100228" y="3560242"/>
            <a:ext cx="1977347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9333318" y="4426675"/>
            <a:ext cx="1658532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ctr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 smtClea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Value or function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6079" y="78106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5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95915"/>
              </p:ext>
            </p:extLst>
          </p:nvPr>
        </p:nvGraphicFramePr>
        <p:xfrm>
          <a:off x="1900244" y="4358675"/>
          <a:ext cx="3736808" cy="2287415"/>
        </p:xfrm>
        <a:graphic>
          <a:graphicData uri="http://schemas.openxmlformats.org/drawingml/2006/table">
            <a:tbl>
              <a:tblPr firstRow="1" bandRow="1"/>
              <a:tblGrid>
                <a:gridCol w="15056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12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 smtClean="0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 smtClean="0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19766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88444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63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40477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97641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6865339" y="1382747"/>
            <a:ext cx="2878268" cy="223934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6962102" y="1593054"/>
            <a:ext cx="265516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</a:t>
            </a:r>
            <a:r>
              <a:rPr lang="en-US" sz="2062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of observations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11303"/>
              </p:ext>
            </p:extLst>
          </p:nvPr>
        </p:nvGraphicFramePr>
        <p:xfrm>
          <a:off x="6655443" y="4358675"/>
          <a:ext cx="2051392" cy="892344"/>
        </p:xfrm>
        <a:graphic>
          <a:graphicData uri="http://schemas.openxmlformats.org/drawingml/2006/table">
            <a:tbl>
              <a:tblPr firstRow="1" bandRow="1"/>
              <a:tblGrid>
                <a:gridCol w="20513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38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 smtClean="0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760075" y="2410049"/>
            <a:ext cx="939259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head(4) %&gt;%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 smtClean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368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894128"/>
              </p:ext>
            </p:extLst>
          </p:nvPr>
        </p:nvGraphicFramePr>
        <p:xfrm>
          <a:off x="1900244" y="4531150"/>
          <a:ext cx="3342316" cy="2213854"/>
        </p:xfrm>
        <a:graphic>
          <a:graphicData uri="http://schemas.openxmlformats.org/drawingml/2006/table">
            <a:tbl>
              <a:tblPr firstRow="1" bandRow="1"/>
              <a:tblGrid>
                <a:gridCol w="1346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9565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 smtClean="0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 smtClean="0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19766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88444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55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40477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97641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619559" y="4854523"/>
            <a:ext cx="322654" cy="224464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45240"/>
              </p:ext>
            </p:extLst>
          </p:nvPr>
        </p:nvGraphicFramePr>
        <p:xfrm>
          <a:off x="6319213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 smtClean="0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913172"/>
              </p:ext>
            </p:extLst>
          </p:nvPr>
        </p:nvGraphicFramePr>
        <p:xfrm>
          <a:off x="8370605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 smtClean="0">
                          <a:solidFill>
                            <a:schemeClr val="lt1"/>
                          </a:solidFill>
                        </a:rPr>
                        <a:t>pt_count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Google Shape;131;p17"/>
          <p:cNvSpPr/>
          <p:nvPr/>
        </p:nvSpPr>
        <p:spPr>
          <a:xfrm>
            <a:off x="1072055" y="2196331"/>
            <a:ext cx="10762593" cy="2161934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0" name="Rectangle 19"/>
          <p:cNvSpPr/>
          <p:nvPr/>
        </p:nvSpPr>
        <p:spPr>
          <a:xfrm>
            <a:off x="1622915" y="2173051"/>
            <a:ext cx="939259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head(4) %&gt;%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 smtClean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n(),</a:t>
            </a:r>
          </a:p>
          <a:p>
            <a:r>
              <a:rPr lang="en-US" sz="2400" dirty="0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</a:t>
            </a:r>
            <a:r>
              <a:rPr lang="en-US" sz="2400" dirty="0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</a:t>
            </a:r>
            <a:r>
              <a:rPr lang="en-US" sz="2400" dirty="0" err="1" smtClean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 smtClean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 smtClean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8173482" y="2023446"/>
            <a:ext cx="2894275" cy="1899789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8146500" y="2099262"/>
            <a:ext cx="292125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of distinct values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208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9938</TotalTime>
  <Words>2419</Words>
  <Application>Microsoft Macintosh PowerPoint</Application>
  <PresentationFormat>Widescreen</PresentationFormat>
  <Paragraphs>333</Paragraphs>
  <Slides>42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Calibri</vt:lpstr>
      <vt:lpstr>Consolas</vt:lpstr>
      <vt:lpstr>Courier New</vt:lpstr>
      <vt:lpstr>Mangal</vt:lpstr>
      <vt:lpstr>Times New Roman</vt:lpstr>
      <vt:lpstr>Trebuchet MS</vt:lpstr>
      <vt:lpstr>Tw Cen MT</vt:lpstr>
      <vt:lpstr>Tw Cen MT Condensed</vt:lpstr>
      <vt:lpstr>Wingdings 3</vt:lpstr>
      <vt:lpstr>Arial</vt:lpstr>
      <vt:lpstr>Integral</vt:lpstr>
      <vt:lpstr>R Language Primer and Programming Symposium on Data Sciences</vt:lpstr>
      <vt:lpstr>PowerPoint Presentation</vt:lpstr>
      <vt:lpstr>Objectives</vt:lpstr>
      <vt:lpstr>Typical Data Science Pipeline</vt:lpstr>
      <vt:lpstr>Summarize()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Your Turn 2</vt:lpstr>
      <vt:lpstr>PowerPoint Presentation</vt:lpstr>
      <vt:lpstr>Your Turn 3</vt:lpstr>
      <vt:lpstr>group_by()</vt:lpstr>
      <vt:lpstr>PowerPoint Presentation</vt:lpstr>
      <vt:lpstr>PowerPoint Presentation</vt:lpstr>
      <vt:lpstr>PowerPoint Presentation</vt:lpstr>
      <vt:lpstr>PowerPoint Presentation</vt:lpstr>
      <vt:lpstr>group_by() %&gt;% summarize()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Compare two sets of count data</vt:lpstr>
      <vt:lpstr>Compare sample distributions</vt:lpstr>
      <vt:lpstr>Visualize the distribution of order counts</vt:lpstr>
      <vt:lpstr>Describe the central tendency of the order count</vt:lpstr>
      <vt:lpstr>What test can compare count distributions?</vt:lpstr>
      <vt:lpstr>PowerPoint Presentation</vt:lpstr>
      <vt:lpstr>Compare order count distributions between 2 departments</vt:lpstr>
      <vt:lpstr>Your Turn #6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Herman, Daniel</cp:lastModifiedBy>
  <cp:revision>502</cp:revision>
  <cp:lastPrinted>2019-02-19T22:36:37Z</cp:lastPrinted>
  <dcterms:created xsi:type="dcterms:W3CDTF">2018-02-01T22:00:01Z</dcterms:created>
  <dcterms:modified xsi:type="dcterms:W3CDTF">2019-05-03T05:51:01Z</dcterms:modified>
</cp:coreProperties>
</file>